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4083" y="2745739"/>
            <a:ext cx="11063833" cy="11804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02157" y="4125290"/>
            <a:ext cx="10787684" cy="833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BFBFBF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BFBFBF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BFBFBF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BFBFBF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BFBFBF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2610" y="148207"/>
            <a:ext cx="738949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54022" y="1924808"/>
            <a:ext cx="9283954" cy="268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346433" y="6429785"/>
            <a:ext cx="259715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BFBFBF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2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2.png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2.pn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4083" y="2745739"/>
            <a:ext cx="6576059" cy="118046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655"/>
              </a:spcBef>
              <a:tabLst>
                <a:tab pos="2908300" algn="l"/>
                <a:tab pos="3484245" algn="l"/>
              </a:tabLst>
            </a:pPr>
            <a:r>
              <a:rPr dirty="0" sz="4000" spc="440">
                <a:latin typeface="Tahoma"/>
                <a:cs typeface="Tahoma"/>
              </a:rPr>
              <a:t>К</a:t>
            </a:r>
            <a:r>
              <a:rPr dirty="0" sz="4000" spc="434">
                <a:latin typeface="Tahoma"/>
                <a:cs typeface="Tahoma"/>
              </a:rPr>
              <a:t>р</a:t>
            </a:r>
            <a:r>
              <a:rPr dirty="0" sz="4000" spc="440">
                <a:latin typeface="Tahoma"/>
                <a:cs typeface="Tahoma"/>
              </a:rPr>
              <a:t>и</a:t>
            </a:r>
            <a:r>
              <a:rPr dirty="0" sz="4000" spc="430">
                <a:latin typeface="Tahoma"/>
                <a:cs typeface="Tahoma"/>
              </a:rPr>
              <a:t>т</a:t>
            </a:r>
            <a:r>
              <a:rPr dirty="0" sz="4000" spc="434">
                <a:latin typeface="Tahoma"/>
                <a:cs typeface="Tahoma"/>
              </a:rPr>
              <a:t>ер</a:t>
            </a:r>
            <a:r>
              <a:rPr dirty="0" sz="4000" spc="440">
                <a:latin typeface="Tahoma"/>
                <a:cs typeface="Tahoma"/>
              </a:rPr>
              <a:t>и</a:t>
            </a:r>
            <a:r>
              <a:rPr dirty="0" sz="4000" spc="-5">
                <a:latin typeface="Tahoma"/>
                <a:cs typeface="Tahoma"/>
              </a:rPr>
              <a:t>и</a:t>
            </a:r>
            <a:r>
              <a:rPr dirty="0" sz="4000">
                <a:latin typeface="Tahoma"/>
                <a:cs typeface="Tahoma"/>
              </a:rPr>
              <a:t>	</a:t>
            </a:r>
            <a:r>
              <a:rPr dirty="0" sz="4000" spc="-5">
                <a:latin typeface="Tahoma"/>
                <a:cs typeface="Tahoma"/>
              </a:rPr>
              <a:t>и</a:t>
            </a:r>
            <a:r>
              <a:rPr dirty="0" sz="4000">
                <a:latin typeface="Tahoma"/>
                <a:cs typeface="Tahoma"/>
              </a:rPr>
              <a:t>	</a:t>
            </a:r>
            <a:r>
              <a:rPr dirty="0" sz="4000" spc="335">
                <a:latin typeface="Tahoma"/>
                <a:cs typeface="Tahoma"/>
              </a:rPr>
              <a:t>п</a:t>
            </a:r>
            <a:r>
              <a:rPr dirty="0" sz="4000" spc="330">
                <a:latin typeface="Tahoma"/>
                <a:cs typeface="Tahoma"/>
              </a:rPr>
              <a:t>ок</a:t>
            </a:r>
            <a:r>
              <a:rPr dirty="0" sz="4000" spc="335">
                <a:latin typeface="Tahoma"/>
                <a:cs typeface="Tahoma"/>
              </a:rPr>
              <a:t>а</a:t>
            </a:r>
            <a:r>
              <a:rPr dirty="0" sz="4000" spc="325">
                <a:latin typeface="Tahoma"/>
                <a:cs typeface="Tahoma"/>
              </a:rPr>
              <a:t>з</a:t>
            </a:r>
            <a:r>
              <a:rPr dirty="0" sz="4000" spc="335">
                <a:latin typeface="Tahoma"/>
                <a:cs typeface="Tahoma"/>
              </a:rPr>
              <a:t>а</a:t>
            </a:r>
            <a:r>
              <a:rPr dirty="0" sz="4000" spc="325">
                <a:latin typeface="Tahoma"/>
                <a:cs typeface="Tahoma"/>
              </a:rPr>
              <a:t>те</a:t>
            </a:r>
            <a:r>
              <a:rPr dirty="0" sz="4000" spc="330">
                <a:latin typeface="Tahoma"/>
                <a:cs typeface="Tahoma"/>
              </a:rPr>
              <a:t>ли  </a:t>
            </a:r>
            <a:r>
              <a:rPr dirty="0" sz="4000" spc="365">
                <a:latin typeface="Tahoma"/>
                <a:cs typeface="Tahoma"/>
              </a:rPr>
              <a:t>самодиагностики</a:t>
            </a:r>
            <a:r>
              <a:rPr dirty="0" sz="4000" spc="-855">
                <a:latin typeface="Tahoma"/>
                <a:cs typeface="Tahoma"/>
              </a:rPr>
              <a:t> 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205227"/>
            <a:ext cx="672084" cy="6995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268711" y="5067300"/>
            <a:ext cx="1207007" cy="12237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316" y="152400"/>
            <a:ext cx="1415795" cy="12633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95727" y="129540"/>
            <a:ext cx="1217676" cy="13594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45764" y="0"/>
            <a:ext cx="3660635" cy="22067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02157" y="4125290"/>
            <a:ext cx="4761865" cy="833119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13335" marR="5080" indent="-1270">
              <a:lnSpc>
                <a:spcPts val="3000"/>
              </a:lnSpc>
              <a:spcBef>
                <a:spcPts val="495"/>
              </a:spcBef>
            </a:pPr>
            <a:r>
              <a:rPr dirty="0" sz="2800" spc="55">
                <a:latin typeface="Verdana"/>
                <a:cs typeface="Verdana"/>
              </a:rPr>
              <a:t>Обновление</a:t>
            </a:r>
            <a:r>
              <a:rPr dirty="0" sz="2800" spc="-180">
                <a:latin typeface="Verdana"/>
                <a:cs typeface="Verdana"/>
              </a:rPr>
              <a:t> </a:t>
            </a:r>
            <a:r>
              <a:rPr dirty="0" sz="2800" spc="-15">
                <a:latin typeface="Verdana"/>
                <a:cs typeface="Verdana"/>
              </a:rPr>
              <a:t>показателей  </a:t>
            </a:r>
            <a:r>
              <a:rPr dirty="0" sz="2800" spc="-5">
                <a:latin typeface="Verdana"/>
                <a:cs typeface="Verdana"/>
              </a:rPr>
              <a:t>и </a:t>
            </a:r>
            <a:r>
              <a:rPr dirty="0" sz="2800" spc="35">
                <a:latin typeface="Verdana"/>
                <a:cs typeface="Verdana"/>
              </a:rPr>
              <a:t>методики</a:t>
            </a:r>
            <a:r>
              <a:rPr dirty="0" sz="2800" spc="-330">
                <a:latin typeface="Verdana"/>
                <a:cs typeface="Verdana"/>
              </a:rPr>
              <a:t> </a:t>
            </a:r>
            <a:r>
              <a:rPr dirty="0" sz="2800" spc="-10">
                <a:latin typeface="Verdana"/>
                <a:cs typeface="Verdana"/>
              </a:rPr>
              <a:t>расчета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66" y="19764"/>
            <a:ext cx="7814309" cy="1068070"/>
          </a:xfrm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 </a:t>
            </a:r>
            <a:r>
              <a:rPr dirty="0" spc="140"/>
              <a:t>«Знание»</a:t>
            </a:r>
          </a:p>
          <a:p>
            <a:pPr marL="12700" marR="5080">
              <a:lnSpc>
                <a:spcPct val="100000"/>
              </a:lnSpc>
              <a:spcBef>
                <a:spcPts val="204"/>
              </a:spcBef>
            </a:pPr>
            <a:r>
              <a:rPr dirty="0" sz="1800" spc="155"/>
              <a:t>Критерий </a:t>
            </a:r>
            <a:r>
              <a:rPr dirty="0" sz="1800" spc="135"/>
              <a:t>«Обеспечение </a:t>
            </a:r>
            <a:r>
              <a:rPr dirty="0" sz="1800" spc="140"/>
              <a:t>условий </a:t>
            </a:r>
            <a:r>
              <a:rPr dirty="0" sz="1800" spc="100"/>
              <a:t>для </a:t>
            </a:r>
            <a:r>
              <a:rPr dirty="0" sz="1800" spc="150"/>
              <a:t>организации</a:t>
            </a:r>
            <a:r>
              <a:rPr dirty="0" sz="1800" spc="-125"/>
              <a:t> </a:t>
            </a:r>
            <a:r>
              <a:rPr dirty="0" sz="1800" spc="140"/>
              <a:t>образования  </a:t>
            </a:r>
            <a:r>
              <a:rPr dirty="0" sz="1800" spc="135"/>
              <a:t>обучающихся </a:t>
            </a:r>
            <a:r>
              <a:rPr dirty="0" sz="1800"/>
              <a:t>с </a:t>
            </a:r>
            <a:r>
              <a:rPr dirty="0" sz="1800" spc="105"/>
              <a:t>ОВЗ, </a:t>
            </a:r>
            <a:r>
              <a:rPr dirty="0" sz="1800"/>
              <a:t>с</a:t>
            </a:r>
            <a:r>
              <a:rPr dirty="0" sz="1800" spc="50"/>
              <a:t> </a:t>
            </a:r>
            <a:r>
              <a:rPr dirty="0" sz="1800" spc="120"/>
              <a:t>инвалидностью»</a:t>
            </a:r>
            <a:endParaRPr sz="1800"/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0003" y="1314069"/>
          <a:ext cx="11690350" cy="5215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0"/>
                <a:gridCol w="2060575"/>
                <a:gridCol w="2060575"/>
                <a:gridCol w="2060575"/>
                <a:gridCol w="2060575"/>
              </a:tblGrid>
              <a:tr h="359916">
                <a:tc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50" spc="7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050">
                        <a:latin typeface="Trebuchet MS"/>
                        <a:cs typeface="Trebuchet MS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186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1528">
                <a:tc>
                  <a:txBody>
                    <a:bodyPr/>
                    <a:lstStyle/>
                    <a:p>
                      <a:pPr marL="90805" marR="180340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(плана)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обеспечению доступности</a:t>
                      </a:r>
                      <a:r>
                        <a:rPr dirty="0" sz="105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качества образования  обучающихся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ОВЗ, с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r>
                        <a:rPr dirty="0" sz="1050" spc="-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30"/>
                        </a:lnSpc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развития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инклюзивного образования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-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т.п.)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72465">
                        <a:lnSpc>
                          <a:spcPts val="1090"/>
                        </a:lnSpc>
                        <a:spcBef>
                          <a:spcPts val="350"/>
                        </a:spcBef>
                      </a:pP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процессе</a:t>
                      </a:r>
                      <a:r>
                        <a:rPr dirty="0" sz="1050" spc="-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разработки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19100">
                        <a:lnSpc>
                          <a:spcPts val="1090"/>
                        </a:lnSpc>
                        <a:spcBef>
                          <a:spcPts val="35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разработана,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готовы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приступить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05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75"/>
                        </a:lnSpc>
                        <a:spcBef>
                          <a:spcPts val="17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</a:t>
                      </a:r>
                      <a:r>
                        <a:rPr dirty="0" sz="105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течение</a:t>
                      </a:r>
                      <a:r>
                        <a:rPr dirty="0" sz="105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75"/>
                        </a:lnSpc>
                      </a:pP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05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06400">
                        <a:lnSpc>
                          <a:spcPts val="1090"/>
                        </a:lnSpc>
                        <a:spcBef>
                          <a:spcPts val="35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</a:t>
                      </a:r>
                      <a:r>
                        <a:rPr dirty="0" sz="1050" spc="-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течение</a:t>
                      </a:r>
                      <a:r>
                        <a:rPr dirty="0" sz="105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050" spc="-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</a:t>
                      </a:r>
                      <a:r>
                        <a:rPr dirty="0" sz="105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3674">
                <a:tc>
                  <a:txBody>
                    <a:bodyPr/>
                    <a:lstStyle/>
                    <a:p>
                      <a:pPr marL="90170" marR="459740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Разработанность локальных актов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(ЛА) в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части организации образования обучающихся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ОВЗ, с</a:t>
                      </a:r>
                      <a:r>
                        <a:rPr dirty="0" sz="1050" spc="-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151765">
                        <a:lnSpc>
                          <a:spcPct val="89800"/>
                        </a:lnSpc>
                        <a:spcBef>
                          <a:spcPts val="315"/>
                        </a:spcBef>
                      </a:pP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отдельных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050" spc="-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  и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указания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общих ЛА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особенности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88900">
                        <a:lnSpc>
                          <a:spcPts val="1130"/>
                        </a:lnSpc>
                        <a:spcBef>
                          <a:spcPts val="30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ОВЗ, с</a:t>
                      </a:r>
                      <a:r>
                        <a:rPr dirty="0" sz="1050" spc="1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82550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 отдельные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ЛА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есть указание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общих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ЛА 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r>
                        <a:rPr dirty="0" sz="105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особенности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70"/>
                        </a:lnSpc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170" marR="88900">
                        <a:lnSpc>
                          <a:spcPct val="90000"/>
                        </a:lnSpc>
                        <a:spcBef>
                          <a:spcPts val="65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ОВЗ, с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отдельным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вопросам </a:t>
                      </a:r>
                      <a:r>
                        <a:rPr dirty="0" sz="105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(не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охватывает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 вопросы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170" marR="89535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ОВЗ, с</a:t>
                      </a:r>
                      <a:r>
                        <a:rPr dirty="0" sz="1050" spc="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инвалидностью)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82550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 отдельные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ЛА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есть указание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общих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ЛА 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r>
                        <a:rPr dirty="0" sz="105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особенности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70"/>
                        </a:lnSpc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170" marR="88900">
                        <a:lnSpc>
                          <a:spcPct val="90000"/>
                        </a:lnSpc>
                        <a:spcBef>
                          <a:spcPts val="65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ОВЗ, с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всем</a:t>
                      </a:r>
                      <a:r>
                        <a:rPr dirty="0" sz="1050" spc="3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вопросам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76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9507">
                <a:tc>
                  <a:txBody>
                    <a:bodyPr/>
                    <a:lstStyle/>
                    <a:p>
                      <a:pPr marL="90805">
                        <a:lnSpc>
                          <a:spcPts val="1195"/>
                        </a:lnSpc>
                        <a:spcBef>
                          <a:spcPts val="19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Кадровое</a:t>
                      </a:r>
                      <a:r>
                        <a:rPr dirty="0" sz="1050" spc="-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обеспечение</a:t>
                      </a:r>
                      <a:r>
                        <a:rPr dirty="0" sz="105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оказания</a:t>
                      </a:r>
                      <a:r>
                        <a:rPr dirty="0" sz="1050" spc="-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психолого-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453390">
                        <a:lnSpc>
                          <a:spcPts val="1140"/>
                        </a:lnSpc>
                        <a:spcBef>
                          <a:spcPts val="70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педагогической</a:t>
                      </a:r>
                      <a:r>
                        <a:rPr dirty="0" sz="1050" spc="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2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технической</a:t>
                      </a:r>
                      <a:r>
                        <a:rPr dirty="0" sz="105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dirty="0" sz="105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мо</a:t>
                      </a:r>
                      <a:r>
                        <a:rPr dirty="0" sz="105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05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обучающимся</a:t>
                      </a:r>
                      <a:r>
                        <a:rPr dirty="0" sz="1050" spc="-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5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</a:t>
                      </a:r>
                      <a:r>
                        <a:rPr dirty="0" sz="105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5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05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</a:t>
                      </a:r>
                      <a:r>
                        <a:rPr dirty="0" sz="105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частично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</a:t>
                      </a:r>
                      <a:r>
                        <a:rPr dirty="0" sz="105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полностью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76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47862">
                <a:tc>
                  <a:txBody>
                    <a:bodyPr/>
                    <a:lstStyle/>
                    <a:p>
                      <a:pPr marL="90805" marR="339725">
                        <a:lnSpc>
                          <a:spcPct val="90000"/>
                        </a:lnSpc>
                        <a:spcBef>
                          <a:spcPts val="320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Программно- методическое обеспечение 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воспитания </a:t>
                      </a:r>
                      <a:r>
                        <a:rPr dirty="0" sz="105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федеральным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адаптированным образовательным программам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(при наличии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инвалидностью)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768985">
                        <a:lnSpc>
                          <a:spcPct val="90000"/>
                        </a:lnSpc>
                        <a:spcBef>
                          <a:spcPts val="320"/>
                        </a:spcBef>
                      </a:pP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 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ада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ир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нн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ы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основные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569595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05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05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ые  </a:t>
                      </a:r>
                      <a:r>
                        <a:rPr dirty="0" sz="105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95"/>
                        </a:lnSpc>
                        <a:spcBef>
                          <a:spcPts val="195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768985">
                        <a:lnSpc>
                          <a:spcPts val="1140"/>
                        </a:lnSpc>
                        <a:spcBef>
                          <a:spcPts val="70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ада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ир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нн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ы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основные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50"/>
                        </a:lnSpc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общеобразовательные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05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95"/>
                        </a:lnSpc>
                        <a:spcBef>
                          <a:spcPts val="195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768985">
                        <a:lnSpc>
                          <a:spcPts val="1140"/>
                        </a:lnSpc>
                        <a:spcBef>
                          <a:spcPts val="7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ада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ир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нн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ы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основные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50"/>
                        </a:lnSpc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общеобразовательные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35"/>
                        </a:lnSpc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569595">
                        <a:lnSpc>
                          <a:spcPct val="90200"/>
                        </a:lnSpc>
                        <a:spcBef>
                          <a:spcPts val="5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адаптированные  дополнительные 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05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05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ые  </a:t>
                      </a:r>
                      <a:r>
                        <a:rPr dirty="0" sz="105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2344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66" y="19764"/>
            <a:ext cx="7814309" cy="1068070"/>
          </a:xfrm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 </a:t>
            </a:r>
            <a:r>
              <a:rPr dirty="0" spc="140"/>
              <a:t>«Знание»</a:t>
            </a:r>
          </a:p>
          <a:p>
            <a:pPr marL="12700" marR="5080">
              <a:lnSpc>
                <a:spcPct val="100000"/>
              </a:lnSpc>
              <a:spcBef>
                <a:spcPts val="204"/>
              </a:spcBef>
            </a:pPr>
            <a:r>
              <a:rPr dirty="0" sz="1800" spc="155"/>
              <a:t>Критерий </a:t>
            </a:r>
            <a:r>
              <a:rPr dirty="0" sz="1800" spc="135"/>
              <a:t>«Обеспечение </a:t>
            </a:r>
            <a:r>
              <a:rPr dirty="0" sz="1800" spc="140"/>
              <a:t>условий </a:t>
            </a:r>
            <a:r>
              <a:rPr dirty="0" sz="1800" spc="100"/>
              <a:t>для </a:t>
            </a:r>
            <a:r>
              <a:rPr dirty="0" sz="1800" spc="150"/>
              <a:t>организации</a:t>
            </a:r>
            <a:r>
              <a:rPr dirty="0" sz="1800" spc="-125"/>
              <a:t> </a:t>
            </a:r>
            <a:r>
              <a:rPr dirty="0" sz="1800" spc="140"/>
              <a:t>образования  </a:t>
            </a:r>
            <a:r>
              <a:rPr dirty="0" sz="1800" spc="135"/>
              <a:t>обучающихся </a:t>
            </a:r>
            <a:r>
              <a:rPr dirty="0" sz="1800"/>
              <a:t>с </a:t>
            </a:r>
            <a:r>
              <a:rPr dirty="0" sz="1800" spc="105"/>
              <a:t>ОВЗ, </a:t>
            </a:r>
            <a:r>
              <a:rPr dirty="0" sz="1800"/>
              <a:t>с</a:t>
            </a:r>
            <a:r>
              <a:rPr dirty="0" sz="1800" spc="50"/>
              <a:t> </a:t>
            </a:r>
            <a:r>
              <a:rPr dirty="0" sz="1800" spc="120"/>
              <a:t>инвалидностью»</a:t>
            </a:r>
            <a:endParaRPr sz="1800"/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5061" y="1363216"/>
          <a:ext cx="11671935" cy="5123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460"/>
                <a:gridCol w="2025014"/>
                <a:gridCol w="2057400"/>
                <a:gridCol w="2057400"/>
                <a:gridCol w="1959609"/>
              </a:tblGrid>
              <a:tr h="317500"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8869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147572">
                <a:tc>
                  <a:txBody>
                    <a:bodyPr/>
                    <a:lstStyle/>
                    <a:p>
                      <a:pPr marL="91440" marR="153035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Обеспечение 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информационной</a:t>
                      </a:r>
                      <a:r>
                        <a:rPr dirty="0" sz="1100" spc="-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открытости, 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доступности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информации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обучающихся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</a:t>
                      </a:r>
                      <a:r>
                        <a:rPr dirty="0" sz="1100" spc="2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 </a:t>
                      </a:r>
                      <a:r>
                        <a:rPr dirty="0" sz="11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</a:t>
                      </a:r>
                      <a:r>
                        <a:rPr dirty="0" sz="1100" spc="1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исключением</a:t>
                      </a:r>
                      <a:r>
                        <a:rPr dirty="0" sz="110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 marR="760095">
                        <a:lnSpc>
                          <a:spcPts val="1190"/>
                        </a:lnSpc>
                        <a:spcBef>
                          <a:spcPts val="8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персональной</a:t>
                      </a:r>
                      <a:r>
                        <a:rPr dirty="0" sz="110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информации,</a:t>
                      </a:r>
                      <a:r>
                        <a:rPr dirty="0" sz="11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</a:t>
                      </a:r>
                      <a:r>
                        <a:rPr dirty="0" sz="11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</a:t>
                      </a:r>
                      <a:r>
                        <a:rPr dirty="0" sz="11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состоянии здоровья</a:t>
                      </a:r>
                      <a:r>
                        <a:rPr dirty="0" sz="1100" spc="-1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599440" indent="-635">
                        <a:lnSpc>
                          <a:spcPts val="1200"/>
                        </a:lnSpc>
                        <a:spcBef>
                          <a:spcPts val="33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данное</a:t>
                      </a:r>
                      <a:r>
                        <a:rPr dirty="0" sz="1100" spc="-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направление  деятельности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организовано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36854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отдельные публикации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официальном</a:t>
                      </a:r>
                      <a:r>
                        <a:rPr dirty="0" sz="11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сайте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55"/>
                        </a:lnSpc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34950" indent="-635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информационный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блок</a:t>
                      </a:r>
                      <a:r>
                        <a:rPr dirty="0" sz="1100" spc="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официальном</a:t>
                      </a:r>
                      <a:r>
                        <a:rPr dirty="0" sz="11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сайте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90"/>
                        </a:lnSpc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690880">
                        <a:lnSpc>
                          <a:spcPts val="1190"/>
                        </a:lnSpc>
                        <a:spcBef>
                          <a:spcPts val="85"/>
                        </a:spcBef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(информация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обновляется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обновляется</a:t>
                      </a:r>
                      <a:r>
                        <a:rPr dirty="0" sz="1100" spc="-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редко)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marR="135255" indent="-635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информационный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блок</a:t>
                      </a:r>
                      <a:r>
                        <a:rPr dirty="0" sz="1100" spc="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официальном</a:t>
                      </a:r>
                      <a:r>
                        <a:rPr dirty="0" sz="11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сайте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3345">
                        <a:lnSpc>
                          <a:spcPts val="11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3345" marR="755650">
                        <a:lnSpc>
                          <a:spcPts val="1190"/>
                        </a:lnSpc>
                        <a:spcBef>
                          <a:spcPts val="85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регулярно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3345">
                        <a:lnSpc>
                          <a:spcPts val="1100"/>
                        </a:lnSpc>
                      </a:pP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обновляемой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3345">
                        <a:lnSpc>
                          <a:spcPts val="1255"/>
                        </a:lnSpc>
                      </a:pP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информацией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marL="91440" marR="200025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Учебно-дидактическое обеспечение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воспитания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100" spc="3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федеральным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00"/>
                        </a:lnSpc>
                      </a:pP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адаптированным</a:t>
                      </a:r>
                      <a:r>
                        <a:rPr dirty="0" sz="1100" spc="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образовательным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075" marR="179705" indent="-635">
                        <a:lnSpc>
                          <a:spcPts val="1190"/>
                        </a:lnSpc>
                        <a:spcBef>
                          <a:spcPts val="8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(при наличии обучающихся с</a:t>
                      </a:r>
                      <a:r>
                        <a:rPr dirty="0" sz="11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в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соответствии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рекомендованными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ПМ ПК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вариантами</a:t>
                      </a:r>
                      <a:r>
                        <a:rPr dirty="0" sz="1100" spc="1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адаптированных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165"/>
                        </a:lnSpc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образовательных</a:t>
                      </a:r>
                      <a:r>
                        <a:rPr dirty="0" sz="11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538480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учебниками в</a:t>
                      </a:r>
                      <a:r>
                        <a:rPr dirty="0" sz="1100" spc="-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полном 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объеме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12115">
                        <a:lnSpc>
                          <a:spcPts val="1300"/>
                        </a:lnSpc>
                        <a:spcBef>
                          <a:spcPts val="21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</a:t>
                      </a:r>
                      <a:r>
                        <a:rPr dirty="0" sz="1100" spc="-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учебниками  в полном</a:t>
                      </a:r>
                      <a:r>
                        <a:rPr dirty="0" sz="110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объеме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47650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учебниками и  учебными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пособиями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полном</a:t>
                      </a:r>
                      <a:r>
                        <a:rPr dirty="0" sz="11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объеме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marR="810260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 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учебниками</a:t>
                      </a:r>
                      <a:r>
                        <a:rPr dirty="0" sz="11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3345">
                        <a:lnSpc>
                          <a:spcPts val="1100"/>
                        </a:lnSpc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учебными пособиями,</a:t>
                      </a:r>
                      <a:r>
                        <a:rPr dirty="0" sz="1100" spc="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710" marR="445770">
                        <a:lnSpc>
                          <a:spcPts val="1190"/>
                        </a:lnSpc>
                        <a:spcBef>
                          <a:spcPts val="8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 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специальными  дидактическими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материалами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с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 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разработанными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педагогами</a:t>
                      </a:r>
                      <a:r>
                        <a:rPr dirty="0" sz="11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школы</a:t>
                      </a:r>
                      <a:r>
                        <a:rPr dirty="0" sz="1100" spc="-2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6695">
                <a:tc>
                  <a:txBody>
                    <a:bodyPr/>
                    <a:lstStyle/>
                    <a:p>
                      <a:pPr marL="91440" marR="19240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специальных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технических</a:t>
                      </a:r>
                      <a:r>
                        <a:rPr dirty="0" sz="11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средств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обучения (ТСО) индивидуального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коллективного пользования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(при наличии</a:t>
                      </a:r>
                      <a:r>
                        <a:rPr dirty="0" sz="11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727075">
                        <a:lnSpc>
                          <a:spcPts val="12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общеобразовательной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с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100" spc="-25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9748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оснащенных 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ТСО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рабочих </a:t>
                      </a:r>
                      <a:r>
                        <a:rPr dirty="0" sz="11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мест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классов для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с</a:t>
                      </a:r>
                      <a:r>
                        <a:rPr dirty="0" sz="1100" spc="-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85"/>
                        </a:lnSpc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1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28600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оснащены ТСО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отдельные  рабочие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места для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с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</a:t>
                      </a:r>
                      <a:r>
                        <a:rPr dirty="0" sz="11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8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525145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оснащены ТСО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отдельные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классы</a:t>
                      </a:r>
                      <a:r>
                        <a:rPr dirty="0" sz="110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80"/>
                        </a:lnSpc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1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361950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оснащены ТСО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как  отдельные рабочие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места,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так и</a:t>
                      </a:r>
                      <a:r>
                        <a:rPr dirty="0" sz="1100" spc="-2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отдельные 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классы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с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8131">
                <a:tc>
                  <a:txBody>
                    <a:bodyPr/>
                    <a:lstStyle/>
                    <a:p>
                      <a:pPr marL="90170" marR="345440">
                        <a:lnSpc>
                          <a:spcPts val="1190"/>
                        </a:lnSpc>
                        <a:spcBef>
                          <a:spcPts val="315"/>
                        </a:spcBef>
                        <a:tabLst>
                          <a:tab pos="1911350" algn="l"/>
                        </a:tabLst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Применение электронных образовательных  ресурсов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дистанционных</a:t>
                      </a:r>
                      <a:r>
                        <a:rPr dirty="0" sz="11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образовательных  технологий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с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(при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наличии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</a:t>
                      </a:r>
                      <a:r>
                        <a:rPr dirty="0" sz="1100" spc="1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	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1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предусмотрены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предусмотрено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076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66" y="19764"/>
            <a:ext cx="7814309" cy="1068070"/>
          </a:xfrm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 </a:t>
            </a:r>
            <a:r>
              <a:rPr dirty="0" spc="140"/>
              <a:t>«Знание»</a:t>
            </a:r>
          </a:p>
          <a:p>
            <a:pPr marL="12700" marR="5080">
              <a:lnSpc>
                <a:spcPct val="100000"/>
              </a:lnSpc>
              <a:spcBef>
                <a:spcPts val="204"/>
              </a:spcBef>
            </a:pPr>
            <a:r>
              <a:rPr dirty="0" sz="1800" spc="155"/>
              <a:t>Критерий </a:t>
            </a:r>
            <a:r>
              <a:rPr dirty="0" sz="1800" spc="135"/>
              <a:t>«Обеспечение </a:t>
            </a:r>
            <a:r>
              <a:rPr dirty="0" sz="1800" spc="140"/>
              <a:t>условий </a:t>
            </a:r>
            <a:r>
              <a:rPr dirty="0" sz="1800" spc="100"/>
              <a:t>для </a:t>
            </a:r>
            <a:r>
              <a:rPr dirty="0" sz="1800" spc="150"/>
              <a:t>организации</a:t>
            </a:r>
            <a:r>
              <a:rPr dirty="0" sz="1800" spc="-125"/>
              <a:t> </a:t>
            </a:r>
            <a:r>
              <a:rPr dirty="0" sz="1800" spc="140"/>
              <a:t>образования  </a:t>
            </a:r>
            <a:r>
              <a:rPr dirty="0" sz="1800" spc="135"/>
              <a:t>обучающихся </a:t>
            </a:r>
            <a:r>
              <a:rPr dirty="0" sz="1800"/>
              <a:t>с </a:t>
            </a:r>
            <a:r>
              <a:rPr dirty="0" sz="1800" spc="105"/>
              <a:t>ОВЗ, </a:t>
            </a:r>
            <a:r>
              <a:rPr dirty="0" sz="1800"/>
              <a:t>с</a:t>
            </a:r>
            <a:r>
              <a:rPr dirty="0" sz="1800" spc="50"/>
              <a:t> </a:t>
            </a:r>
            <a:r>
              <a:rPr dirty="0" sz="1800" spc="120"/>
              <a:t>инвалидностью»</a:t>
            </a:r>
            <a:endParaRPr sz="1800"/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78384" y="1753997"/>
          <a:ext cx="11571605" cy="2871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2979"/>
                <a:gridCol w="2007235"/>
                <a:gridCol w="2039619"/>
                <a:gridCol w="2039620"/>
                <a:gridCol w="1943100"/>
              </a:tblGrid>
              <a:tr h="397127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69872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Создание условий</a:t>
                      </a:r>
                      <a:r>
                        <a:rPr dirty="0" sz="120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профессионального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развития</a:t>
                      </a:r>
                      <a:r>
                        <a:rPr dirty="0" sz="1200" spc="-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7399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совершенствования профессиональных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компетенций</a:t>
                      </a:r>
                      <a:r>
                        <a:rPr dirty="0" sz="12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части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обучения</a:t>
                      </a:r>
                      <a:r>
                        <a:rPr dirty="0" sz="12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воспитания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обучающимися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</a:t>
                      </a:r>
                      <a:r>
                        <a:rPr dirty="0" sz="12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 </a:t>
                      </a: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2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51752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r>
                        <a:rPr dirty="0" sz="120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прошли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466090">
                        <a:lnSpc>
                          <a:spcPts val="1300"/>
                        </a:lnSpc>
                      </a:pP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 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54991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r>
                        <a:rPr dirty="0" sz="120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прошли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497840">
                        <a:lnSpc>
                          <a:spcPts val="1300"/>
                        </a:lnSpc>
                      </a:pP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 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54991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r>
                        <a:rPr dirty="0" sz="120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прошли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498475">
                        <a:lnSpc>
                          <a:spcPts val="1300"/>
                        </a:lnSpc>
                      </a:pP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 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19748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100%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</a:t>
                      </a:r>
                      <a:r>
                        <a:rPr dirty="0" sz="1200" spc="-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 </a:t>
                      </a: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</a:t>
                      </a:r>
                      <a:r>
                        <a:rPr dirty="0" sz="12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>
                        <a:lnSpc>
                          <a:spcPts val="127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</a:t>
                      </a:r>
                      <a:r>
                        <a:rPr dirty="0" sz="12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91514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Трансляция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опыта</a:t>
                      </a:r>
                      <a:r>
                        <a:rPr dirty="0" sz="120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образовательной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26860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вопросах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 обучающихся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ОВЗ,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семинарах,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тренингах,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конференциях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0"/>
                        </a:lnSpc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иных</a:t>
                      </a:r>
                      <a:r>
                        <a:rPr dirty="0" sz="1200" spc="1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мероприятиях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проводится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1440" marR="96393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проводится 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эпизодически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(отдельные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ропри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ят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20"/>
                        </a:lnSpc>
                        <a:spcBef>
                          <a:spcPts val="11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системная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420"/>
                        </a:lnSpc>
                      </a:pP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(цикл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456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66" y="19764"/>
            <a:ext cx="7389495" cy="793750"/>
          </a:xfrm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 </a:t>
            </a:r>
            <a:r>
              <a:rPr dirty="0" spc="140"/>
              <a:t>«Знание»</a:t>
            </a: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800" spc="165"/>
              <a:t>Распределение </a:t>
            </a:r>
            <a:r>
              <a:rPr dirty="0" sz="1800" spc="90"/>
              <a:t>по</a:t>
            </a:r>
            <a:r>
              <a:rPr dirty="0" sz="1800" spc="-45"/>
              <a:t> </a:t>
            </a:r>
            <a:r>
              <a:rPr dirty="0" sz="1800" spc="150"/>
              <a:t>уровням</a:t>
            </a:r>
            <a:endParaRPr sz="1800"/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86560" y="1887475"/>
          <a:ext cx="8724900" cy="2492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6815"/>
                <a:gridCol w="3129915"/>
                <a:gridCol w="3118485"/>
              </a:tblGrid>
              <a:tr h="517903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17220" marR="638175" indent="-224790">
                        <a:lnSpc>
                          <a:spcPct val="111200"/>
                        </a:lnSpc>
                        <a:spcBef>
                          <a:spcPts val="1310"/>
                        </a:spcBef>
                      </a:pPr>
                      <a:r>
                        <a:rPr dirty="0" sz="1600" spc="-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Ра</a:t>
                      </a:r>
                      <a:r>
                        <a:rPr dirty="0" sz="16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с</a:t>
                      </a:r>
                      <a:r>
                        <a:rPr dirty="0" sz="1600" spc="-1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</a:t>
                      </a:r>
                      <a:r>
                        <a:rPr dirty="0" sz="16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</a:t>
                      </a:r>
                      <a:r>
                        <a:rPr dirty="0" sz="1600" spc="-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еде</a:t>
                      </a:r>
                      <a:r>
                        <a:rPr dirty="0" sz="16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л</a:t>
                      </a:r>
                      <a:r>
                        <a:rPr dirty="0" sz="1600" spc="-1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600" spc="-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н</a:t>
                      </a:r>
                      <a:r>
                        <a:rPr dirty="0" sz="1600" spc="-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и</a:t>
                      </a:r>
                      <a:r>
                        <a:rPr dirty="0" sz="16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  </a:t>
                      </a:r>
                      <a:r>
                        <a:rPr dirty="0" sz="16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</a:t>
                      </a:r>
                      <a:r>
                        <a:rPr dirty="0" sz="1600" spc="-10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6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уровням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212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Диапазон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212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37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Базовый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15-28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39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Средний</a:t>
                      </a:r>
                      <a:r>
                        <a:rPr dirty="0" sz="1600" spc="-3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29-47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37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9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48-53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10711" y="4876800"/>
            <a:ext cx="6993890" cy="830580"/>
          </a:xfrm>
          <a:prstGeom prst="rect">
            <a:avLst/>
          </a:prstGeom>
          <a:solidFill>
            <a:srgbClr val="F6C5F9"/>
          </a:solidFill>
        </p:spPr>
        <p:txBody>
          <a:bodyPr wrap="square" lIns="0" tIns="36195" rIns="0" bIns="0" rtlCol="0" vert="horz">
            <a:spAutoFit/>
          </a:bodyPr>
          <a:lstStyle/>
          <a:p>
            <a:pPr marL="91440" marR="774700" indent="-635">
              <a:lnSpc>
                <a:spcPct val="100000"/>
              </a:lnSpc>
              <a:spcBef>
                <a:spcPts val="285"/>
              </a:spcBef>
            </a:pP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Пр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нулевом 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значении 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хотя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бы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одного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из</a:t>
            </a:r>
            <a:r>
              <a:rPr dirty="0" sz="1600" spc="-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«критических» 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показателей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результат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по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данному</a:t>
            </a:r>
            <a:r>
              <a:rPr dirty="0" sz="1600" spc="4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направлению</a:t>
            </a:r>
            <a:r>
              <a:rPr dirty="0" sz="1600" spc="-3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endParaRPr sz="1600">
              <a:latin typeface="Tahoma"/>
              <a:cs typeface="Tahoma"/>
            </a:endParaRPr>
          </a:p>
          <a:p>
            <a:pPr marL="91440">
              <a:lnSpc>
                <a:spcPct val="100000"/>
              </a:lnSpc>
            </a:pP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ОБ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У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ЯЕТСЯ,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уровень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соответствия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–</a:t>
            </a:r>
            <a:r>
              <a:rPr dirty="0" sz="1600" spc="-1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ЖЕ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Б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ЗОВ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ОГ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3702" y="641766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47332" y="1819655"/>
            <a:ext cx="5344654" cy="503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988" y="0"/>
            <a:ext cx="589787" cy="579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53389" y="1069084"/>
            <a:ext cx="766254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260">
                <a:solidFill>
                  <a:srgbClr val="000000"/>
                </a:solidFill>
                <a:latin typeface="Trebuchet MS"/>
                <a:cs typeface="Trebuchet MS"/>
              </a:rPr>
              <a:t>МАГИСТРАЛЬНОЕ</a:t>
            </a:r>
            <a:r>
              <a:rPr dirty="0" sz="2400" spc="12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20">
                <a:solidFill>
                  <a:srgbClr val="000000"/>
                </a:solidFill>
                <a:latin typeface="Trebuchet MS"/>
                <a:cs typeface="Trebuchet MS"/>
              </a:rPr>
              <a:t>НАП</a:t>
            </a:r>
            <a:r>
              <a:rPr dirty="0" sz="2400" spc="-3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Р</a:t>
            </a:r>
            <a:r>
              <a:rPr dirty="0" sz="2400" spc="-3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АВ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Л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НИ</a:t>
            </a:r>
            <a:r>
              <a:rPr dirty="0" sz="2400" spc="-40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204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15">
                <a:solidFill>
                  <a:srgbClr val="000000"/>
                </a:solidFill>
                <a:latin typeface="Trebuchet MS"/>
                <a:cs typeface="Trebuchet MS"/>
              </a:rPr>
              <a:t>«ЗДОРОВЬЕ»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7655" y="2474417"/>
            <a:ext cx="53403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30">
                <a:latin typeface="Tahoma"/>
                <a:cs typeface="Tahoma"/>
              </a:rPr>
              <a:t>«Здоровьесберегающая</a:t>
            </a:r>
            <a:r>
              <a:rPr dirty="0" sz="1800" spc="170">
                <a:latin typeface="Tahoma"/>
                <a:cs typeface="Tahoma"/>
              </a:rPr>
              <a:t> </a:t>
            </a:r>
            <a:r>
              <a:rPr dirty="0" sz="1800" spc="105">
                <a:latin typeface="Tahoma"/>
                <a:cs typeface="Tahoma"/>
              </a:rPr>
              <a:t>среда»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511" y="3478147"/>
            <a:ext cx="81959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2729" marR="5080" indent="-24066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/>
              <a:t>	</a:t>
            </a: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14">
                <a:latin typeface="Tahoma"/>
                <a:cs typeface="Tahoma"/>
              </a:rPr>
              <a:t>«Создание </a:t>
            </a:r>
            <a:r>
              <a:rPr dirty="0" sz="1800" spc="140">
                <a:latin typeface="Tahoma"/>
                <a:cs typeface="Tahoma"/>
              </a:rPr>
              <a:t>условий </a:t>
            </a:r>
            <a:r>
              <a:rPr dirty="0" sz="1800" spc="100">
                <a:latin typeface="Tahoma"/>
                <a:cs typeface="Tahoma"/>
              </a:rPr>
              <a:t>для </a:t>
            </a:r>
            <a:r>
              <a:rPr dirty="0" sz="1800" spc="120">
                <a:latin typeface="Tahoma"/>
                <a:cs typeface="Tahoma"/>
              </a:rPr>
              <a:t>занятий </a:t>
            </a:r>
            <a:r>
              <a:rPr dirty="0" sz="1800" spc="135">
                <a:latin typeface="Tahoma"/>
                <a:cs typeface="Tahoma"/>
              </a:rPr>
              <a:t>физической</a:t>
            </a:r>
            <a:r>
              <a:rPr dirty="0" sz="1800" spc="-140">
                <a:latin typeface="Tahoma"/>
                <a:cs typeface="Tahoma"/>
              </a:rPr>
              <a:t> </a:t>
            </a:r>
            <a:r>
              <a:rPr dirty="0" sz="1800" spc="110">
                <a:latin typeface="Tahoma"/>
                <a:cs typeface="Tahoma"/>
              </a:rPr>
              <a:t>культурой  </a:t>
            </a:r>
            <a:r>
              <a:rPr dirty="0" sz="1800">
                <a:latin typeface="Tahoma"/>
                <a:cs typeface="Tahoma"/>
              </a:rPr>
              <a:t>и</a:t>
            </a:r>
            <a:r>
              <a:rPr dirty="0" sz="1800" spc="85">
                <a:latin typeface="Tahoma"/>
                <a:cs typeface="Tahoma"/>
              </a:rPr>
              <a:t> </a:t>
            </a:r>
            <a:r>
              <a:rPr dirty="0" sz="1800" spc="110">
                <a:latin typeface="Tahoma"/>
                <a:cs typeface="Tahoma"/>
              </a:rPr>
              <a:t>спортом»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66" y="19764"/>
            <a:ext cx="7803515" cy="793750"/>
          </a:xfrm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40"/>
              <a:t> </a:t>
            </a:r>
            <a:r>
              <a:rPr dirty="0" spc="155"/>
              <a:t>«Здоровье»</a:t>
            </a: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800" spc="155"/>
              <a:t>Критерий </a:t>
            </a:r>
            <a:r>
              <a:rPr dirty="0" sz="1800" spc="130"/>
              <a:t>«Здоровьесберегающая</a:t>
            </a:r>
            <a:r>
              <a:rPr dirty="0" sz="1800" spc="145"/>
              <a:t> </a:t>
            </a:r>
            <a:r>
              <a:rPr dirty="0" sz="1800" spc="105"/>
              <a:t>среда»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11388088" y="6429246"/>
            <a:ext cx="20510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20">
                <a:solidFill>
                  <a:srgbClr val="BFBFBF"/>
                </a:solidFill>
                <a:latin typeface="Tahoma"/>
                <a:cs typeface="Tahoma"/>
              </a:rPr>
              <a:t>1</a:t>
            </a:r>
            <a:r>
              <a:rPr dirty="0" sz="1400">
                <a:solidFill>
                  <a:srgbClr val="BFBFBF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0841" y="1317496"/>
          <a:ext cx="11612880" cy="4820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8615"/>
                <a:gridCol w="2184400"/>
                <a:gridCol w="2240915"/>
                <a:gridCol w="2184400"/>
                <a:gridCol w="2095500"/>
              </a:tblGrid>
              <a:tr h="3925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965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9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9807">
                <a:tc>
                  <a:txBody>
                    <a:bodyPr/>
                    <a:lstStyle/>
                    <a:p>
                      <a:pPr marL="91440" marR="461009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Обеспечение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бесплатным,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горячим питанием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учащихся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начальных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классов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586740">
                        <a:lnSpc>
                          <a:spcPct val="90300"/>
                        </a:lnSpc>
                        <a:spcBef>
                          <a:spcPts val="315"/>
                        </a:spcBef>
                      </a:pPr>
                      <a:r>
                        <a:rPr dirty="0" sz="12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100%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начальных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классов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обеспечены горячим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питанием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668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235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1078992">
                <a:tc>
                  <a:txBody>
                    <a:bodyPr/>
                    <a:lstStyle/>
                    <a:p>
                      <a:pPr algn="just" marL="90805" marR="12446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Организация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просветительской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формированию 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ЗОЖ,</a:t>
                      </a:r>
                      <a:r>
                        <a:rPr dirty="0" sz="1200" spc="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профилактика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>
                        <a:lnSpc>
                          <a:spcPts val="1195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табакокурения,</a:t>
                      </a:r>
                      <a:r>
                        <a:rPr dirty="0" sz="1200" spc="1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употребления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 marR="60960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алкоголя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наркотических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средств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5875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общешкольной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раммы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работы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противодействию</a:t>
                      </a:r>
                      <a:r>
                        <a:rPr dirty="0" sz="1200" spc="2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95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профилактике</a:t>
                      </a:r>
                      <a:r>
                        <a:rPr dirty="0" sz="1200" spc="2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вредных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привычек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668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235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1177797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Количество</a:t>
                      </a:r>
                      <a:r>
                        <a:rPr dirty="0" sz="1200" spc="1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6319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просветительских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 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ЗОЖ,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профилактике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курения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табака,</a:t>
                      </a:r>
                      <a:r>
                        <a:rPr dirty="0" sz="1200" spc="-1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употребления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60960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алкоголя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наркотических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средств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осуществляется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768985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1-2 мероприятия</a:t>
                      </a:r>
                      <a:r>
                        <a:rPr dirty="0" sz="120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учебный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508634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3-5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учебный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23876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  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учебный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08123">
                <a:tc>
                  <a:txBody>
                    <a:bodyPr/>
                    <a:lstStyle/>
                    <a:p>
                      <a:pPr marL="90805" marR="858519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прог</a:t>
                      </a:r>
                      <a:r>
                        <a:rPr dirty="0" sz="1200" spc="-3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раммы  здоровьесбережения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48309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отдельных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здоровьесбережения (в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рамках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предметного 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блока,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2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9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преподавателей)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07061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2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ноц</a:t>
                      </a:r>
                      <a:r>
                        <a:rPr dirty="0" sz="12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нн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я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02235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общешкольной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раммы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здоровьесбережения</a:t>
                      </a:r>
                      <a:r>
                        <a:rPr dirty="0" sz="1200" spc="2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76009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полноценная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19895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25"/>
              <a:t> </a:t>
            </a:r>
            <a:r>
              <a:rPr dirty="0" spc="155"/>
              <a:t>«Здоровье»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14"/>
              <a:t>«Создание </a:t>
            </a:r>
            <a:r>
              <a:rPr dirty="0" sz="1800" spc="140"/>
              <a:t>условий </a:t>
            </a:r>
            <a:r>
              <a:rPr dirty="0" sz="1800" spc="100"/>
              <a:t>для </a:t>
            </a:r>
            <a:r>
              <a:rPr dirty="0" sz="1800" spc="120"/>
              <a:t>занятий </a:t>
            </a:r>
            <a:r>
              <a:rPr dirty="0" sz="1800" spc="135"/>
              <a:t>физической </a:t>
            </a:r>
            <a:r>
              <a:rPr dirty="0" sz="1800" spc="110"/>
              <a:t>культурой </a:t>
            </a:r>
            <a:r>
              <a:rPr dirty="0" sz="1800"/>
              <a:t>и</a:t>
            </a:r>
            <a:r>
              <a:rPr dirty="0" sz="1800" spc="-145"/>
              <a:t> </a:t>
            </a:r>
            <a:r>
              <a:rPr dirty="0" sz="1800" spc="110"/>
              <a:t>спортом»</a:t>
            </a:r>
            <a:endParaRPr sz="1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2276" y="1164971"/>
          <a:ext cx="11643360" cy="5427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15029"/>
                <a:gridCol w="2052320"/>
                <a:gridCol w="2052320"/>
                <a:gridCol w="2052320"/>
                <a:gridCol w="2052320"/>
              </a:tblGrid>
              <a:tr h="391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29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677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8991">
                <a:tc>
                  <a:txBody>
                    <a:bodyPr/>
                    <a:lstStyle/>
                    <a:p>
                      <a:pPr algn="just" marL="91440" marR="977900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образовательной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2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спортивной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>
                        <a:lnSpc>
                          <a:spcPts val="120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инфраструктуры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</a:t>
                      </a:r>
                      <a:r>
                        <a:rPr dirty="0" sz="1200" spc="2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занятий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 marR="19431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физической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культуры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спортом,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т.ч.,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доступной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населению </a:t>
                      </a:r>
                      <a:r>
                        <a:rPr dirty="0" sz="12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(в </a:t>
                      </a:r>
                      <a:r>
                        <a:rPr dirty="0" sz="12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т.ч.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основе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договоров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сетевого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взаимодействия)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949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2138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5214">
                <a:tc>
                  <a:txBody>
                    <a:bodyPr/>
                    <a:lstStyle/>
                    <a:p>
                      <a:pPr marL="91440" marR="84455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Диверсификация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школьных спортивных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клубов  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(по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видам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спорта)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ШС</a:t>
                      </a:r>
                      <a:r>
                        <a:rPr dirty="0" sz="1200" spc="-3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9812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 до 4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видов спорта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ШС</a:t>
                      </a:r>
                      <a:r>
                        <a:rPr dirty="0" sz="120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70815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видов</a:t>
                      </a:r>
                      <a:r>
                        <a:rPr dirty="0" sz="12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спорта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ШС</a:t>
                      </a:r>
                      <a:r>
                        <a:rPr dirty="0" sz="1200" spc="-1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751205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 и более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видов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спорта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ШС</a:t>
                      </a:r>
                      <a:r>
                        <a:rPr dirty="0" sz="1200" spc="-2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r>
                        <a:rPr dirty="0" sz="1200" spc="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образовательных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услуг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области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7970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физической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культуры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спорта;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обучающихся,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постоянно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посещающих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занятия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 marR="54864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ова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ел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ых 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услуг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2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области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95"/>
                        </a:lnSpc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физической культуры</a:t>
                      </a:r>
                      <a:r>
                        <a:rPr dirty="0" sz="1200" spc="3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0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0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261620">
                        <a:lnSpc>
                          <a:spcPts val="1310"/>
                        </a:lnSpc>
                        <a:spcBef>
                          <a:spcPts val="8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постоянно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посещают  занятия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10 %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19</a:t>
                      </a:r>
                      <a:r>
                        <a:rPr dirty="0" sz="1200" spc="-2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26162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постоянно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посещают  занятия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</a:t>
                      </a:r>
                      <a:r>
                        <a:rPr dirty="0" sz="1200" spc="-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20</a:t>
                      </a:r>
                      <a:r>
                        <a:rPr dirty="0" sz="120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%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</a:t>
                      </a:r>
                      <a:r>
                        <a:rPr dirty="0" sz="12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29</a:t>
                      </a:r>
                      <a:r>
                        <a:rPr dirty="0" sz="12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26162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постоянно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посещают  занятия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30 % и</a:t>
                      </a:r>
                      <a:r>
                        <a:rPr dirty="0" sz="120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>
                        <a:lnSpc>
                          <a:spcPts val="129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 marR="26035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постоянно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посещают  занятия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20838">
                <a:tc>
                  <a:txBody>
                    <a:bodyPr/>
                    <a:lstStyle/>
                    <a:p>
                      <a:pPr marL="91440" marR="576580">
                        <a:lnSpc>
                          <a:spcPts val="1300"/>
                        </a:lnSpc>
                        <a:spcBef>
                          <a:spcPts val="31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массовых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физкультурно-</a:t>
                      </a:r>
                      <a:r>
                        <a:rPr dirty="0" sz="1200" spc="-2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мероприятиях </a:t>
                      </a:r>
                      <a:r>
                        <a:rPr dirty="0" sz="12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</a:t>
                      </a:r>
                      <a:r>
                        <a:rPr dirty="0" sz="1200" spc="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01219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Всероссийских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соревнованиях</a:t>
                      </a:r>
                      <a:r>
                        <a:rPr dirty="0" sz="12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"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Президентские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состязания"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574675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Всероссийских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играх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"</a:t>
                      </a:r>
                      <a:r>
                        <a:rPr dirty="0" sz="12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Президентские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7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спортивные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игры")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97485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</a:t>
                      </a:r>
                      <a:r>
                        <a:rPr dirty="0" sz="12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мероприятиях</a:t>
                      </a:r>
                      <a:r>
                        <a:rPr dirty="0" sz="1200" spc="1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5"/>
                        </a:lnSpc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школьном</a:t>
                      </a:r>
                      <a:r>
                        <a:rPr dirty="0" sz="12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97485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</a:t>
                      </a:r>
                      <a:r>
                        <a:rPr dirty="0" sz="12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мероприятиях</a:t>
                      </a:r>
                      <a:r>
                        <a:rPr dirty="0" sz="12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627380">
                        <a:lnSpc>
                          <a:spcPts val="1300"/>
                        </a:lnSpc>
                        <a:spcBef>
                          <a:spcPts val="9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муниципальном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marR="19558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</a:t>
                      </a:r>
                      <a:r>
                        <a:rPr dirty="0" sz="12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3345">
                        <a:lnSpc>
                          <a:spcPts val="120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мероприятиях</a:t>
                      </a:r>
                      <a:r>
                        <a:rPr dirty="0" sz="12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3345" marR="183515">
                        <a:lnSpc>
                          <a:spcPts val="1300"/>
                        </a:lnSpc>
                        <a:spcBef>
                          <a:spcPts val="9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региональном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всероссийском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3345">
                        <a:lnSpc>
                          <a:spcPts val="127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уровнях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284480">
                        <a:lnSpc>
                          <a:spcPts val="1580"/>
                        </a:lnSpc>
                      </a:pPr>
                      <a:r>
                        <a:rPr dirty="0" sz="1400" spc="-120">
                          <a:solidFill>
                            <a:srgbClr val="BFBFBF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400">
                          <a:solidFill>
                            <a:srgbClr val="BFBFB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19895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25"/>
              <a:t> </a:t>
            </a:r>
            <a:r>
              <a:rPr dirty="0" spc="155"/>
              <a:t>«Здоровье»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14"/>
              <a:t>«Создание </a:t>
            </a:r>
            <a:r>
              <a:rPr dirty="0" sz="1800" spc="140"/>
              <a:t>условий </a:t>
            </a:r>
            <a:r>
              <a:rPr dirty="0" sz="1800" spc="100"/>
              <a:t>для </a:t>
            </a:r>
            <a:r>
              <a:rPr dirty="0" sz="1800" spc="120"/>
              <a:t>занятий </a:t>
            </a:r>
            <a:r>
              <a:rPr dirty="0" sz="1800" spc="135"/>
              <a:t>физической </a:t>
            </a:r>
            <a:r>
              <a:rPr dirty="0" sz="1800" spc="110"/>
              <a:t>культурой </a:t>
            </a:r>
            <a:r>
              <a:rPr dirty="0" sz="1800"/>
              <a:t>и</a:t>
            </a:r>
            <a:r>
              <a:rPr dirty="0" sz="1800" spc="-145"/>
              <a:t> </a:t>
            </a:r>
            <a:r>
              <a:rPr dirty="0" sz="1800" spc="110"/>
              <a:t>спортом»</a:t>
            </a:r>
            <a:endParaRPr sz="1800"/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17</a:t>
            </a:fld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79004" y="1701800"/>
          <a:ext cx="11330940" cy="3221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3590"/>
                <a:gridCol w="1997075"/>
                <a:gridCol w="1997075"/>
                <a:gridCol w="1997075"/>
                <a:gridCol w="1997075"/>
              </a:tblGrid>
              <a:tr h="3924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71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72768">
                <a:tc>
                  <a:txBody>
                    <a:bodyPr/>
                    <a:lstStyle/>
                    <a:p>
                      <a:pPr marL="90805" marR="36703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соревнований </a:t>
                      </a:r>
                      <a:r>
                        <a:rPr dirty="0" sz="12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(в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Всероссийских</a:t>
                      </a:r>
                      <a:r>
                        <a:rPr dirty="0" sz="12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72136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соревнованиях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"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Президентские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состязания"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Всероссийских</a:t>
                      </a:r>
                      <a:r>
                        <a:rPr dirty="0" sz="1200" spc="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365125">
                        <a:lnSpc>
                          <a:spcPts val="1300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играх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"</a:t>
                      </a:r>
                      <a:r>
                        <a:rPr dirty="0" sz="1200" spc="-3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Президентские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спортивные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игры")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2827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муниципальном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7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0489" marR="102870" indent="-635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региональном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всероссийском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6985">
                        <a:lnSpc>
                          <a:spcPts val="1265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71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43583">
                <a:tc>
                  <a:txBody>
                    <a:bodyPr/>
                    <a:lstStyle/>
                    <a:p>
                      <a:pPr marL="90805" marR="130810">
                        <a:lnSpc>
                          <a:spcPct val="90300"/>
                        </a:lnSpc>
                        <a:spcBef>
                          <a:spcPts val="32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обучающихся,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знак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отличия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2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</a:t>
                      </a:r>
                      <a:r>
                        <a:rPr dirty="0" sz="1200" spc="-2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СК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«ГТО»</a:t>
                      </a:r>
                      <a:r>
                        <a:rPr dirty="0" sz="1200" spc="-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установленном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порядке,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соответствующий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его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возрастной категории на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spc="-1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сентября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отчетного</a:t>
                      </a:r>
                      <a:r>
                        <a:rPr dirty="0" sz="12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68135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обучающихся,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имеющих</a:t>
                      </a:r>
                      <a:r>
                        <a:rPr dirty="0" sz="1200" spc="20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знак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91135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отличия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</a:t>
                      </a:r>
                      <a:r>
                        <a:rPr dirty="0" sz="120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СК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«ГТО»,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подтвержденный  удостоверением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68135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обучающихся,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имеющих</a:t>
                      </a:r>
                      <a:r>
                        <a:rPr dirty="0" sz="1200" spc="20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знак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91135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отличия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</a:t>
                      </a:r>
                      <a:r>
                        <a:rPr dirty="0" sz="120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СК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«ГТО»,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подтвержденный  удостоверением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</a:t>
                      </a:r>
                      <a:r>
                        <a:rPr dirty="0" sz="1200" spc="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29%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68135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обучающихся,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имеющих</a:t>
                      </a:r>
                      <a:r>
                        <a:rPr dirty="0" sz="1200" spc="20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знак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91135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отличия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</a:t>
                      </a:r>
                      <a:r>
                        <a:rPr dirty="0" sz="120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СК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«ГТО»,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подтвержденный  удостоверением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763905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30% и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бу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чаю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я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>
                        <a:lnSpc>
                          <a:spcPts val="1205"/>
                        </a:lnSpc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имеющих</a:t>
                      </a:r>
                      <a:r>
                        <a:rPr dirty="0" sz="1200" spc="25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знак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 marR="189865">
                        <a:lnSpc>
                          <a:spcPts val="1300"/>
                        </a:lnSpc>
                        <a:spcBef>
                          <a:spcPts val="9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отличия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</a:t>
                      </a:r>
                      <a:r>
                        <a:rPr dirty="0" sz="120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СК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«ГТО»,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подтвержденный  удостоверением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7802245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20"/>
              <a:t> </a:t>
            </a:r>
            <a:r>
              <a:rPr dirty="0" spc="155"/>
              <a:t>«Здоровье»</a:t>
            </a:r>
          </a:p>
          <a:p>
            <a:pPr marL="12700">
              <a:lnSpc>
                <a:spcPts val="2085"/>
              </a:lnSpc>
            </a:pPr>
            <a:r>
              <a:rPr dirty="0" sz="1800" spc="165"/>
              <a:t>Распределение </a:t>
            </a:r>
            <a:r>
              <a:rPr dirty="0" sz="1800" spc="90"/>
              <a:t>по</a:t>
            </a:r>
            <a:r>
              <a:rPr dirty="0" sz="1800" spc="-45"/>
              <a:t> </a:t>
            </a:r>
            <a:r>
              <a:rPr dirty="0" sz="1800" spc="150"/>
              <a:t>уровням</a:t>
            </a:r>
            <a:endParaRPr sz="1800"/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17</a:t>
            </a:fld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11119" y="2490851"/>
          <a:ext cx="8319134" cy="2371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2355"/>
                <a:gridCol w="2983865"/>
                <a:gridCol w="2983864"/>
              </a:tblGrid>
              <a:tr h="589661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709930" marR="160655" indent="-539750">
                        <a:lnSpc>
                          <a:spcPct val="110600"/>
                        </a:lnSpc>
                        <a:spcBef>
                          <a:spcPts val="1035"/>
                        </a:spcBef>
                      </a:pPr>
                      <a:r>
                        <a:rPr dirty="0" sz="16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Распределение </a:t>
                      </a:r>
                      <a:r>
                        <a:rPr dirty="0" sz="16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  </a:t>
                      </a:r>
                      <a:r>
                        <a:rPr dirty="0" sz="16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уровням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985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57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600" spc="1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Диапазон</a:t>
                      </a:r>
                      <a:r>
                        <a:rPr dirty="0" sz="1600" spc="-33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57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966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Базовый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7-12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965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34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Средний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13-19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96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108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20-22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96055" y="5350764"/>
            <a:ext cx="6993890" cy="832485"/>
          </a:xfrm>
          <a:prstGeom prst="rect">
            <a:avLst/>
          </a:prstGeom>
          <a:solidFill>
            <a:srgbClr val="F6C5F9"/>
          </a:solidFill>
        </p:spPr>
        <p:txBody>
          <a:bodyPr wrap="square" lIns="0" tIns="36830" rIns="0" bIns="0" rtlCol="0" vert="horz">
            <a:spAutoFit/>
          </a:bodyPr>
          <a:lstStyle/>
          <a:p>
            <a:pPr marL="91440" marR="774700" indent="-635">
              <a:lnSpc>
                <a:spcPct val="100000"/>
              </a:lnSpc>
              <a:spcBef>
                <a:spcPts val="290"/>
              </a:spcBef>
            </a:pP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Пр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нулевом 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значении 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хотя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бы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одного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из</a:t>
            </a:r>
            <a:r>
              <a:rPr dirty="0" sz="1600" spc="-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«критических» 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показателей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результат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по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данному</a:t>
            </a:r>
            <a:r>
              <a:rPr dirty="0" sz="1600" spc="4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направлению</a:t>
            </a:r>
            <a:r>
              <a:rPr dirty="0" sz="1600" spc="-3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endParaRPr sz="1600">
              <a:latin typeface="Tahoma"/>
              <a:cs typeface="Tahoma"/>
            </a:endParaRPr>
          </a:p>
          <a:p>
            <a:pPr marL="91440">
              <a:lnSpc>
                <a:spcPct val="100000"/>
              </a:lnSpc>
            </a:pP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ОБ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У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ЯЕТСЯ,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уровень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соответствия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–</a:t>
            </a:r>
            <a:r>
              <a:rPr dirty="0" sz="1600" spc="-1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ЖЕ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Б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ЗОВ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ГО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3702" y="641766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47332" y="1819655"/>
            <a:ext cx="5344654" cy="503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988" y="0"/>
            <a:ext cx="589787" cy="579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53389" y="1254377"/>
            <a:ext cx="8049259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260">
                <a:solidFill>
                  <a:srgbClr val="000000"/>
                </a:solidFill>
                <a:latin typeface="Trebuchet MS"/>
                <a:cs typeface="Trebuchet MS"/>
              </a:rPr>
              <a:t>МАГИСТРАЛЬНОЕ</a:t>
            </a:r>
            <a:r>
              <a:rPr dirty="0" sz="2400" spc="14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20">
                <a:solidFill>
                  <a:srgbClr val="000000"/>
                </a:solidFill>
                <a:latin typeface="Trebuchet MS"/>
                <a:cs typeface="Trebuchet MS"/>
              </a:rPr>
              <a:t>НАП</a:t>
            </a:r>
            <a:r>
              <a:rPr dirty="0" sz="2400" spc="-3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Р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АВ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Л</a:t>
            </a:r>
            <a:r>
              <a:rPr dirty="0" sz="2400" spc="-3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НИ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190">
                <a:solidFill>
                  <a:srgbClr val="000000"/>
                </a:solidFill>
                <a:latin typeface="Trebuchet MS"/>
                <a:cs typeface="Trebuchet MS"/>
              </a:rPr>
              <a:t> «ТВОРЧЕСТВО»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3389" y="2841115"/>
            <a:ext cx="6169025" cy="1236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5595" indent="-28892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15595" algn="l"/>
                <a:tab pos="31623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05">
                <a:latin typeface="Tahoma"/>
                <a:cs typeface="Tahoma"/>
              </a:rPr>
              <a:t>«Развитие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 spc="60">
                <a:latin typeface="Tahoma"/>
                <a:cs typeface="Tahoma"/>
              </a:rPr>
              <a:t>талантов»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"/>
            </a:pPr>
            <a:endParaRPr sz="21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14">
                <a:latin typeface="Tahoma"/>
                <a:cs typeface="Tahoma"/>
              </a:rPr>
              <a:t>«Школьные </a:t>
            </a:r>
            <a:r>
              <a:rPr dirty="0" sz="1800" spc="135">
                <a:latin typeface="Tahoma"/>
                <a:cs typeface="Tahoma"/>
              </a:rPr>
              <a:t>творческие</a:t>
            </a:r>
            <a:r>
              <a:rPr dirty="0" sz="1800" spc="-60">
                <a:latin typeface="Tahoma"/>
                <a:cs typeface="Tahoma"/>
              </a:rPr>
              <a:t> </a:t>
            </a:r>
            <a:r>
              <a:rPr dirty="0" sz="1800" spc="125">
                <a:latin typeface="Tahoma"/>
                <a:cs typeface="Tahoma"/>
              </a:rPr>
              <a:t>объединения»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0"/>
            <a:ext cx="12140183" cy="1676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226441"/>
            <a:ext cx="10675620" cy="13055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771140" algn="l"/>
                <a:tab pos="3496945" algn="l"/>
                <a:tab pos="3568065" algn="l"/>
                <a:tab pos="4370705" algn="l"/>
                <a:tab pos="5109845" algn="l"/>
                <a:tab pos="6598284" algn="l"/>
                <a:tab pos="6777355" algn="l"/>
                <a:tab pos="9294495" algn="l"/>
              </a:tabLst>
            </a:pPr>
            <a:r>
              <a:rPr dirty="0" spc="275"/>
              <a:t>Самодиагностика		</a:t>
            </a:r>
            <a:r>
              <a:rPr dirty="0" spc="190"/>
              <a:t>как	</a:t>
            </a:r>
            <a:r>
              <a:rPr dirty="0" spc="260"/>
              <a:t>процедура	</a:t>
            </a:r>
            <a:r>
              <a:rPr dirty="0" spc="265"/>
              <a:t>определения	</a:t>
            </a:r>
            <a:r>
              <a:rPr dirty="0" spc="245"/>
              <a:t>уровня  </a:t>
            </a:r>
            <a:r>
              <a:rPr dirty="0" spc="270"/>
              <a:t>соответствия	</a:t>
            </a:r>
            <a:r>
              <a:rPr dirty="0" spc="145"/>
              <a:t>ОО	</a:t>
            </a:r>
            <a:r>
              <a:rPr dirty="0" spc="254"/>
              <a:t>статусу	</a:t>
            </a:r>
            <a:r>
              <a:rPr dirty="0" spc="-5"/>
              <a:t>«</a:t>
            </a:r>
            <a:r>
              <a:rPr dirty="0" spc="-565"/>
              <a:t> </a:t>
            </a:r>
            <a:r>
              <a:rPr dirty="0" spc="235"/>
              <a:t>Школа		</a:t>
            </a:r>
            <a:r>
              <a:rPr dirty="0" spc="270"/>
              <a:t>Минпросвещения</a:t>
            </a:r>
            <a:r>
              <a:rPr dirty="0" spc="-580"/>
              <a:t> </a:t>
            </a:r>
          </a:p>
          <a:p>
            <a:pPr marL="12700">
              <a:lnSpc>
                <a:spcPct val="100000"/>
              </a:lnSpc>
            </a:pPr>
            <a:r>
              <a:rPr dirty="0" spc="250"/>
              <a:t>России»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327636" y="6429873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BFBFBF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393" y="2524760"/>
            <a:ext cx="11264900" cy="2585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Calibri"/>
                <a:cs typeface="Calibri"/>
              </a:rPr>
              <a:t>Магистральные направления и ключевые условия, перечень </a:t>
            </a:r>
            <a:r>
              <a:rPr dirty="0" sz="2800" spc="-10">
                <a:latin typeface="Calibri"/>
                <a:cs typeface="Calibri"/>
              </a:rPr>
              <a:t>критериев </a:t>
            </a:r>
            <a:r>
              <a:rPr dirty="0" sz="2800" spc="-5">
                <a:latin typeface="Calibri"/>
                <a:cs typeface="Calibri"/>
              </a:rPr>
              <a:t>и  </a:t>
            </a:r>
            <a:r>
              <a:rPr dirty="0" sz="2800" spc="-15">
                <a:latin typeface="Calibri"/>
                <a:cs typeface="Calibri"/>
              </a:rPr>
              <a:t>показателей </a:t>
            </a:r>
            <a:r>
              <a:rPr dirty="0" sz="2800" spc="-10">
                <a:latin typeface="Calibri"/>
                <a:cs typeface="Calibri"/>
              </a:rPr>
              <a:t>образуют </a:t>
            </a:r>
            <a:r>
              <a:rPr dirty="0" u="heavy" sz="2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систему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ориентиров деятельности </a:t>
            </a:r>
            <a:r>
              <a:rPr dirty="0" sz="2800" spc="-10" b="1">
                <a:latin typeface="Calibri"/>
                <a:cs typeface="Calibri"/>
              </a:rPr>
              <a:t> </a:t>
            </a:r>
            <a:r>
              <a:rPr dirty="0" u="heavy" sz="2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общеобразовательной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организации</a:t>
            </a:r>
            <a:r>
              <a:rPr dirty="0" sz="2800" spc="-10" b="1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и основных </a:t>
            </a:r>
            <a:r>
              <a:rPr dirty="0" sz="2800" spc="-10">
                <a:latin typeface="Calibri"/>
                <a:cs typeface="Calibri"/>
              </a:rPr>
              <a:t>ожидаемых </a:t>
            </a:r>
            <a:r>
              <a:rPr dirty="0" sz="2800" spc="-30">
                <a:latin typeface="Calibri"/>
                <a:cs typeface="Calibri"/>
              </a:rPr>
              <a:t>результатов  </a:t>
            </a:r>
            <a:r>
              <a:rPr dirty="0" sz="2800" spc="-5">
                <a:latin typeface="Calibri"/>
                <a:cs typeface="Calibri"/>
              </a:rPr>
              <a:t>ее развития.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Механизмы, пути 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и способы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достижения </a:t>
            </a:r>
            <a:r>
              <a:rPr dirty="0" u="heavy" sz="2800" spc="-3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результатов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могут </a:t>
            </a:r>
            <a:r>
              <a:rPr dirty="0" sz="2800" spc="-10" b="1">
                <a:latin typeface="Calibri"/>
                <a:cs typeface="Calibri"/>
              </a:rPr>
              <a:t> 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быть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уникальными </a:t>
            </a:r>
            <a:r>
              <a:rPr dirty="0" u="heavy" sz="2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и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неповторимыми</a:t>
            </a:r>
            <a:r>
              <a:rPr dirty="0" sz="2800" spc="-10">
                <a:latin typeface="Calibri"/>
                <a:cs typeface="Calibri"/>
              </a:rPr>
              <a:t>, </a:t>
            </a:r>
            <a:r>
              <a:rPr dirty="0" sz="2800" spc="-5">
                <a:latin typeface="Calibri"/>
                <a:cs typeface="Calibri"/>
              </a:rPr>
              <a:t>зависящими </a:t>
            </a:r>
            <a:r>
              <a:rPr dirty="0" sz="2800" spc="-15">
                <a:latin typeface="Calibri"/>
                <a:cs typeface="Calibri"/>
              </a:rPr>
              <a:t>от </a:t>
            </a:r>
            <a:r>
              <a:rPr dirty="0" sz="2800" spc="-10">
                <a:latin typeface="Calibri"/>
                <a:cs typeface="Calibri"/>
              </a:rPr>
              <a:t>потенциала  </a:t>
            </a:r>
            <a:r>
              <a:rPr dirty="0" sz="2800" spc="-20">
                <a:latin typeface="Calibri"/>
                <a:cs typeface="Calibri"/>
              </a:rPr>
              <a:t>школьных </a:t>
            </a:r>
            <a:r>
              <a:rPr dirty="0" sz="2800" spc="10">
                <a:latin typeface="Calibri"/>
                <a:cs typeface="Calibri"/>
              </a:rPr>
              <a:t>команд, </a:t>
            </a:r>
            <a:r>
              <a:rPr dirty="0" sz="2800" spc="-10">
                <a:latin typeface="Calibri"/>
                <a:cs typeface="Calibri"/>
              </a:rPr>
              <a:t>конкретных алгоритмов </a:t>
            </a:r>
            <a:r>
              <a:rPr dirty="0" sz="2800" spc="-5">
                <a:latin typeface="Calibri"/>
                <a:cs typeface="Calibri"/>
              </a:rPr>
              <a:t>их</a:t>
            </a:r>
            <a:r>
              <a:rPr dirty="0" sz="2800" spc="3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деятельности.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19150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70"/>
              <a:t> </a:t>
            </a:r>
            <a:r>
              <a:rPr dirty="0" spc="150"/>
              <a:t>«Творчество»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05"/>
              <a:t>«Развитие</a:t>
            </a:r>
            <a:r>
              <a:rPr dirty="0" sz="1800" spc="-40"/>
              <a:t> </a:t>
            </a:r>
            <a:r>
              <a:rPr dirty="0" sz="1800" spc="60"/>
              <a:t>талантов»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49480" y="6429785"/>
            <a:ext cx="256540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20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46367" y="1200021"/>
          <a:ext cx="11648440" cy="5125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4790"/>
                <a:gridCol w="2216150"/>
                <a:gridCol w="2216150"/>
                <a:gridCol w="2216150"/>
                <a:gridCol w="2216150"/>
              </a:tblGrid>
              <a:tr h="3760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6694">
                <a:tc>
                  <a:txBody>
                    <a:bodyPr/>
                    <a:lstStyle/>
                    <a:p>
                      <a:pPr algn="just" marL="90805" marR="586105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обучающихся,</a:t>
                      </a:r>
                      <a:r>
                        <a:rPr dirty="0" sz="110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охваченных  дополнительным</a:t>
                      </a:r>
                      <a:r>
                        <a:rPr dirty="0" sz="110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образованием, 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реализуемым</a:t>
                      </a:r>
                      <a:r>
                        <a:rPr dirty="0" sz="1100" spc="-2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algn="just" marL="90805">
                        <a:lnSpc>
                          <a:spcPts val="11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algn="just" marL="90805" marR="864869">
                        <a:lnSpc>
                          <a:spcPts val="1190"/>
                        </a:lnSpc>
                        <a:spcBef>
                          <a:spcPts val="85"/>
                        </a:spcBef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организацией,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общей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численности</a:t>
                      </a:r>
                      <a:r>
                        <a:rPr dirty="0" sz="11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10%</a:t>
                      </a:r>
                      <a:r>
                        <a:rPr dirty="0" sz="110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260"/>
                        </a:lnSpc>
                        <a:spcBef>
                          <a:spcPts val="190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10% до</a:t>
                      </a:r>
                      <a:r>
                        <a:rPr dirty="0" sz="110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49%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60"/>
                        </a:lnSpc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260"/>
                        </a:lnSpc>
                        <a:spcBef>
                          <a:spcPts val="190"/>
                        </a:spcBef>
                      </a:pPr>
                      <a:r>
                        <a:rPr dirty="0" sz="11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 </a:t>
                      </a:r>
                      <a:r>
                        <a:rPr dirty="0" sz="11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</a:t>
                      </a:r>
                      <a:r>
                        <a:rPr dirty="0" sz="110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69%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6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06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70%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более</a:t>
                      </a:r>
                      <a:r>
                        <a:rPr dirty="0" sz="1100" spc="-2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633603">
                <a:tc>
                  <a:txBody>
                    <a:bodyPr/>
                    <a:lstStyle/>
                    <a:p>
                      <a:pPr marL="90805" marR="481330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</a:t>
                      </a:r>
                      <a:r>
                        <a:rPr dirty="0" sz="110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99109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программ</a:t>
                      </a:r>
                      <a:r>
                        <a:rPr dirty="0" sz="1100" spc="-1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80"/>
                        </a:lnSpc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1-2</a:t>
                      </a:r>
                      <a:r>
                        <a:rPr dirty="0" sz="11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направленностям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229870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реализуются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170">
                        <a:lnSpc>
                          <a:spcPts val="1180"/>
                        </a:lnSpc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1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направленностям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229870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реализуются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170">
                        <a:lnSpc>
                          <a:spcPts val="1180"/>
                        </a:lnSpc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dirty="0" sz="11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направленностям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13652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</a:t>
                      </a:r>
                      <a:r>
                        <a:rPr dirty="0" sz="11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реализуются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170">
                        <a:lnSpc>
                          <a:spcPts val="1180"/>
                        </a:lnSpc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6</a:t>
                      </a:r>
                      <a:r>
                        <a:rPr dirty="0" sz="11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направленностям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45819">
                <a:tc>
                  <a:txBody>
                    <a:bodyPr/>
                    <a:lstStyle/>
                    <a:p>
                      <a:pPr marL="90805" marR="69913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технологических 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кружков </a:t>
                      </a:r>
                      <a:r>
                        <a:rPr dirty="0" sz="11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r>
                        <a:rPr dirty="0" sz="11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базе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 marR="844550">
                        <a:lnSpc>
                          <a:spcPts val="12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общеобразовательной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и/или в</a:t>
                      </a:r>
                      <a:r>
                        <a:rPr dirty="0" sz="110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рамках  сетевого</a:t>
                      </a:r>
                      <a:r>
                        <a:rPr dirty="0" sz="11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взаимодействия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технологический</a:t>
                      </a:r>
                      <a:r>
                        <a:rPr dirty="0" sz="1100" spc="-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кружок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технологических</a:t>
                      </a:r>
                      <a:r>
                        <a:rPr dirty="0" sz="110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кружка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8925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 и более</a:t>
                      </a:r>
                      <a:r>
                        <a:rPr dirty="0" sz="110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технологических 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кружков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6696">
                <a:tc>
                  <a:txBody>
                    <a:bodyPr/>
                    <a:lstStyle/>
                    <a:p>
                      <a:pPr algn="just" marL="90805">
                        <a:lnSpc>
                          <a:spcPts val="1260"/>
                        </a:lnSpc>
                        <a:spcBef>
                          <a:spcPts val="200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обучающихся</a:t>
                      </a:r>
                      <a:r>
                        <a:rPr dirty="0" sz="1100" spc="-1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algn="just" marL="90170" marR="88773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dirty="0" sz="11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конкурсах,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фестивалях,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олимпиадах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(кроме</a:t>
                      </a:r>
                      <a:r>
                        <a:rPr dirty="0" sz="1100" spc="-1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ВСОШ),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конференциях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469900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в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школьных </a:t>
                      </a:r>
                      <a:r>
                        <a:rPr dirty="0" sz="11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конкурсах,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фестивалях,</a:t>
                      </a:r>
                      <a:r>
                        <a:rPr dirty="0" sz="1100" spc="-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олимпиадах,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конференциях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0170" marR="590550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r>
                        <a:rPr dirty="0" sz="1100" spc="-2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конкурсах,</a:t>
                      </a:r>
                      <a:r>
                        <a:rPr dirty="0" sz="11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фестивалях,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олимпиадах,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algn="just" marL="90805" marR="616585">
                        <a:lnSpc>
                          <a:spcPts val="12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конференциях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муниципальном</a:t>
                      </a:r>
                      <a:r>
                        <a:rPr dirty="0" sz="1100" spc="-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0805" marR="591185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r>
                        <a:rPr dirty="0" sz="1100" spc="-2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конкурсах,</a:t>
                      </a:r>
                      <a:r>
                        <a:rPr dirty="0" sz="11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фестивалях,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олимпиадах,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 marR="686435">
                        <a:lnSpc>
                          <a:spcPts val="12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конференциях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региональном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(или)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всероссийском</a:t>
                      </a:r>
                      <a:r>
                        <a:rPr dirty="0" sz="1100" spc="-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63980">
                <a:tc>
                  <a:txBody>
                    <a:bodyPr/>
                    <a:lstStyle/>
                    <a:p>
                      <a:pPr marL="90805" marR="465455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победителей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различных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(кроме  </a:t>
                      </a:r>
                      <a:r>
                        <a:rPr dirty="0" sz="11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ВСОШ),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смотров,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конкурсов,  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46050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100" spc="1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конкурсов,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фестивалей, олимпиад,  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конференций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муниципальном</a:t>
                      </a:r>
                      <a:r>
                        <a:rPr dirty="0" sz="110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46685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100" spc="1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конкурсов,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фестивалей, олимпиад,  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конференций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региональном</a:t>
                      </a:r>
                      <a:r>
                        <a:rPr dirty="0" sz="1100" spc="-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146685">
                        <a:lnSpc>
                          <a:spcPct val="92100"/>
                        </a:lnSpc>
                        <a:spcBef>
                          <a:spcPts val="27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100" spc="1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конкурсов,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фестивалей, олимпиад,  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конференций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всероссийском</a:t>
                      </a:r>
                      <a:r>
                        <a:rPr dirty="0" sz="11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19150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70"/>
              <a:t> </a:t>
            </a:r>
            <a:r>
              <a:rPr dirty="0" spc="150"/>
              <a:t>«Творчество»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05"/>
              <a:t>«Развитие</a:t>
            </a:r>
            <a:r>
              <a:rPr dirty="0" sz="1800" spc="-40"/>
              <a:t> </a:t>
            </a:r>
            <a:r>
              <a:rPr dirty="0" sz="1800" spc="60"/>
              <a:t>талантов»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49480" y="6429785"/>
            <a:ext cx="256540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20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56576" y="1507744"/>
          <a:ext cx="11447780" cy="4455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6530"/>
                <a:gridCol w="2178049"/>
                <a:gridCol w="2178050"/>
                <a:gridCol w="2178050"/>
                <a:gridCol w="2178050"/>
              </a:tblGrid>
              <a:tr h="391793">
                <a:tc>
                  <a:txBody>
                    <a:bodyPr/>
                    <a:lstStyle/>
                    <a:p>
                      <a:pPr marL="8972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293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64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2235">
                <a:tc>
                  <a:txBody>
                    <a:bodyPr/>
                    <a:lstStyle/>
                    <a:p>
                      <a:pPr marL="90805" marR="38036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Сетевая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форма</a:t>
                      </a:r>
                      <a:r>
                        <a:rPr dirty="0" sz="120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62674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</a:t>
                      </a:r>
                      <a:r>
                        <a:rPr dirty="0" sz="1200" spc="-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(организации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культуры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искусств,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кванториумы,</a:t>
                      </a:r>
                      <a:r>
                        <a:rPr dirty="0" sz="1200" spc="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мобильные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50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кванториумы,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ДНК,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IT-кубы,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00"/>
                        </a:lnSpc>
                      </a:pP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«Точки 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роста»,</a:t>
                      </a:r>
                      <a:r>
                        <a:rPr dirty="0" sz="1200" spc="-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экостанции,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615950">
                        <a:lnSpc>
                          <a:spcPct val="90400"/>
                        </a:lnSpc>
                        <a:spcBef>
                          <a:spcPts val="12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ведущие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предприятия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региона,</a:t>
                      </a:r>
                      <a:r>
                        <a:rPr dirty="0" sz="12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профессиональные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2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200" spc="2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0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804545">
                        <a:lnSpc>
                          <a:spcPts val="1300"/>
                        </a:lnSpc>
                        <a:spcBef>
                          <a:spcPts val="9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высшего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др.)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71219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сетевая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форма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49339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бще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ьных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85"/>
                        </a:lnSpc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1</a:t>
                      </a:r>
                      <a:r>
                        <a:rPr dirty="0" sz="1200" spc="-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организацией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7058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сетевая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форма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49339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бще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ьных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012825">
                        <a:lnSpc>
                          <a:spcPts val="13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2 и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ци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ями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3619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08112">
                <a:tc>
                  <a:txBody>
                    <a:bodyPr/>
                    <a:lstStyle/>
                    <a:p>
                      <a:pPr marL="90805" marR="396240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школы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полного 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дня,</a:t>
                      </a:r>
                      <a:r>
                        <a:rPr dirty="0" sz="1200" spc="-1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включая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организацию</a:t>
                      </a:r>
                      <a:r>
                        <a:rPr dirty="0" sz="1200" spc="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внеурочной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20523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опо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тел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но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образования,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т.ч.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рамках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521334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платных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услуг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52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425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19150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70"/>
              <a:t> </a:t>
            </a:r>
            <a:r>
              <a:rPr dirty="0" spc="150"/>
              <a:t>«Творчество»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14"/>
              <a:t>«Школьные </a:t>
            </a:r>
            <a:r>
              <a:rPr dirty="0" sz="1800" spc="135"/>
              <a:t>творческие</a:t>
            </a:r>
            <a:r>
              <a:rPr dirty="0" sz="1800" spc="-45"/>
              <a:t> </a:t>
            </a:r>
            <a:r>
              <a:rPr dirty="0" sz="1800" spc="125"/>
              <a:t>объединения»</a:t>
            </a:r>
            <a:endParaRPr sz="1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08762" y="1469644"/>
          <a:ext cx="11543030" cy="5223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7560"/>
                <a:gridCol w="2046605"/>
                <a:gridCol w="2046604"/>
                <a:gridCol w="2046604"/>
                <a:gridCol w="2046604"/>
              </a:tblGrid>
              <a:tr h="34239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8990"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</a:t>
                      </a:r>
                      <a:r>
                        <a:rPr dirty="0" sz="1200" spc="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школьных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22987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творческих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объединений</a:t>
                      </a:r>
                      <a:r>
                        <a:rPr dirty="0" sz="12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(школьный  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театр,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школьный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музей,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школьный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музыкальный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коллектив,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школьный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медиацентр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(телевидение,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газета,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журнал)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др.)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1-2</a:t>
                      </a:r>
                      <a:r>
                        <a:rPr dirty="0" sz="120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3-4</a:t>
                      </a:r>
                      <a:r>
                        <a:rPr dirty="0" sz="1200" spc="-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42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 и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420"/>
                        </a:lnSpc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r>
                        <a:rPr dirty="0" sz="12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театра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49885">
                        <a:lnSpc>
                          <a:spcPts val="1400"/>
                        </a:lnSpc>
                        <a:spcBef>
                          <a:spcPts val="190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 школьного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театра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548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музея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553085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r>
                        <a:rPr dirty="0" sz="1200" spc="-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музея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хора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59436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хора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5214">
                <a:tc>
                  <a:txBody>
                    <a:bodyPr/>
                    <a:lstStyle/>
                    <a:p>
                      <a:pPr marL="91440" marR="381000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  медиацентра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(телевидение,</a:t>
                      </a:r>
                      <a:r>
                        <a:rPr dirty="0" sz="12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газета,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журнал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др.)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00710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7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медиацентра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9870">
                <a:tc>
                  <a:txBody>
                    <a:bodyPr/>
                    <a:lstStyle/>
                    <a:p>
                      <a:pPr marL="91440" marR="56388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обучающихся,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являющихся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членами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школьных</a:t>
                      </a:r>
                      <a:r>
                        <a:rPr dirty="0" sz="1200" spc="3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творческих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5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объединений, 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общего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количества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0%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2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10% до</a:t>
                      </a:r>
                      <a:r>
                        <a:rPr dirty="0" sz="1200" spc="-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29%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92964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30% и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27480">
                <a:tc>
                  <a:txBody>
                    <a:bodyPr/>
                    <a:lstStyle/>
                    <a:p>
                      <a:pPr algn="just" marL="91440" marR="184785">
                        <a:lnSpc>
                          <a:spcPct val="90300"/>
                        </a:lnSpc>
                        <a:spcBef>
                          <a:spcPts val="32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Количество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школьных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творческих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объединений: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концерты,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спектакли,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выпуски 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газет,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журналов</a:t>
                      </a:r>
                      <a:r>
                        <a:rPr dirty="0" sz="1200" spc="-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т.д.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(для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каждого</a:t>
                      </a:r>
                      <a:r>
                        <a:rPr dirty="0" sz="1200" spc="3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>
                        <a:lnSpc>
                          <a:spcPts val="1295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творческого</a:t>
                      </a: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1275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 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(для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каждого школьного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творческого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8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3147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 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(для</a:t>
                      </a:r>
                      <a:r>
                        <a:rPr dirty="0" sz="120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каждого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5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творческого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5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41959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 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(для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каждого школьного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творческого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8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  <a:p>
                      <a:pPr algn="r" marR="163830">
                        <a:lnSpc>
                          <a:spcPct val="100000"/>
                        </a:lnSpc>
                        <a:spcBef>
                          <a:spcPts val="2910"/>
                        </a:spcBef>
                      </a:pPr>
                      <a:r>
                        <a:rPr dirty="0" sz="1400" spc="-95">
                          <a:solidFill>
                            <a:srgbClr val="BFBFBF"/>
                          </a:solidFill>
                          <a:latin typeface="Tahoma"/>
                          <a:cs typeface="Tahoma"/>
                        </a:rPr>
                        <a:t>19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19150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70"/>
              <a:t> </a:t>
            </a:r>
            <a:r>
              <a:rPr dirty="0" spc="150"/>
              <a:t>«Творчество»</a:t>
            </a:r>
          </a:p>
          <a:p>
            <a:pPr marL="12700">
              <a:lnSpc>
                <a:spcPts val="2085"/>
              </a:lnSpc>
            </a:pPr>
            <a:r>
              <a:rPr dirty="0" sz="1800" spc="165"/>
              <a:t>Распределение </a:t>
            </a:r>
            <a:r>
              <a:rPr dirty="0" sz="1800" spc="90"/>
              <a:t>по</a:t>
            </a:r>
            <a:r>
              <a:rPr dirty="0" sz="1800" spc="-45"/>
              <a:t> </a:t>
            </a:r>
            <a:r>
              <a:rPr dirty="0" sz="1800" spc="150"/>
              <a:t>уровням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11334748" y="6429246"/>
            <a:ext cx="2419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5">
                <a:solidFill>
                  <a:srgbClr val="BFBFBF"/>
                </a:solidFill>
                <a:latin typeface="Tahoma"/>
                <a:cs typeface="Tahoma"/>
              </a:rPr>
              <a:t>20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153411" y="2207260"/>
          <a:ext cx="8517255" cy="2242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4220"/>
                <a:gridCol w="3244214"/>
                <a:gridCol w="3244215"/>
              </a:tblGrid>
              <a:tr h="558038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93065" marR="394335" indent="-227329">
                        <a:lnSpc>
                          <a:spcPct val="111200"/>
                        </a:lnSpc>
                        <a:spcBef>
                          <a:spcPts val="5"/>
                        </a:spcBef>
                      </a:pPr>
                      <a:r>
                        <a:rPr dirty="0" sz="1600" spc="-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Распределение  </a:t>
                      </a:r>
                      <a:r>
                        <a:rPr dirty="0" sz="16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</a:t>
                      </a:r>
                      <a:r>
                        <a:rPr dirty="0" sz="1600" spc="1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6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уровням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396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416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Диапазон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416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803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14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Базовый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10-17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803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80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Средний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18-25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803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93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26-30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733800" y="5000244"/>
            <a:ext cx="6992620" cy="830580"/>
          </a:xfrm>
          <a:prstGeom prst="rect">
            <a:avLst/>
          </a:prstGeom>
          <a:solidFill>
            <a:srgbClr val="F6C5F9"/>
          </a:solidFill>
        </p:spPr>
        <p:txBody>
          <a:bodyPr wrap="square" lIns="0" tIns="36195" rIns="0" bIns="0" rtlCol="0" vert="horz">
            <a:spAutoFit/>
          </a:bodyPr>
          <a:lstStyle/>
          <a:p>
            <a:pPr marL="91440" marR="776605">
              <a:lnSpc>
                <a:spcPct val="100000"/>
              </a:lnSpc>
              <a:spcBef>
                <a:spcPts val="285"/>
              </a:spcBef>
            </a:pP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Пр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нулевом 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значении 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хотя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бы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одного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из</a:t>
            </a:r>
            <a:r>
              <a:rPr dirty="0" sz="1600" spc="-114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«критических» 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показателей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результат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по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данному</a:t>
            </a:r>
            <a:r>
              <a:rPr dirty="0" sz="1600" spc="4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направлению</a:t>
            </a:r>
            <a:r>
              <a:rPr dirty="0" sz="1600" spc="-3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endParaRPr sz="1600">
              <a:latin typeface="Tahoma"/>
              <a:cs typeface="Tahoma"/>
            </a:endParaRPr>
          </a:p>
          <a:p>
            <a:pPr marL="91440">
              <a:lnSpc>
                <a:spcPct val="100000"/>
              </a:lnSpc>
            </a:pP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ОБ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У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ЯЕТСЯ,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уровень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соответствия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–</a:t>
            </a:r>
            <a:r>
              <a:rPr dirty="0" sz="1600" spc="-1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ЖЕ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Б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ЗОВ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ОГ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3702" y="641766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47332" y="1819655"/>
            <a:ext cx="5344654" cy="503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988" y="0"/>
            <a:ext cx="589787" cy="579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53389" y="1069084"/>
            <a:ext cx="815848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260">
                <a:solidFill>
                  <a:srgbClr val="000000"/>
                </a:solidFill>
                <a:latin typeface="Trebuchet MS"/>
                <a:cs typeface="Trebuchet MS"/>
              </a:rPr>
              <a:t>МАГИСТРАЛЬНОЕ</a:t>
            </a:r>
            <a:r>
              <a:rPr dirty="0" sz="2400" spc="16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20">
                <a:solidFill>
                  <a:srgbClr val="000000"/>
                </a:solidFill>
                <a:latin typeface="Trebuchet MS"/>
                <a:cs typeface="Trebuchet MS"/>
              </a:rPr>
              <a:t>НАП</a:t>
            </a:r>
            <a:r>
              <a:rPr dirty="0" sz="2400" spc="-3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Р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АВ</a:t>
            </a:r>
            <a:r>
              <a:rPr dirty="0" sz="2400" spc="-38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Л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-38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НИ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229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15">
                <a:solidFill>
                  <a:srgbClr val="000000"/>
                </a:solidFill>
                <a:latin typeface="Trebuchet MS"/>
                <a:cs typeface="Trebuchet MS"/>
              </a:rPr>
              <a:t>«ВОСПИТАНИЕ»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6178" y="2474417"/>
            <a:ext cx="70669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30">
                <a:latin typeface="Tahoma"/>
                <a:cs typeface="Tahoma"/>
              </a:rPr>
              <a:t>«Организация </a:t>
            </a:r>
            <a:r>
              <a:rPr dirty="0" sz="1800" spc="125">
                <a:latin typeface="Tahoma"/>
                <a:cs typeface="Tahoma"/>
              </a:rPr>
              <a:t>воспитательной</a:t>
            </a:r>
            <a:r>
              <a:rPr dirty="0" sz="1800" spc="-40">
                <a:latin typeface="Tahoma"/>
                <a:cs typeface="Tahoma"/>
              </a:rPr>
              <a:t> </a:t>
            </a:r>
            <a:r>
              <a:rPr dirty="0" sz="1800" spc="95">
                <a:latin typeface="Tahoma"/>
                <a:cs typeface="Tahoma"/>
              </a:rPr>
              <a:t>деятельности»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6178" y="3504387"/>
            <a:ext cx="711962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14">
                <a:latin typeface="Tahoma"/>
                <a:cs typeface="Tahoma"/>
              </a:rPr>
              <a:t>«Ученическое </a:t>
            </a:r>
            <a:r>
              <a:rPr dirty="0" sz="1800" spc="130">
                <a:latin typeface="Tahoma"/>
                <a:cs typeface="Tahoma"/>
              </a:rPr>
              <a:t>самоуправление, </a:t>
            </a:r>
            <a:r>
              <a:rPr dirty="0" sz="1800" spc="150">
                <a:latin typeface="Tahoma"/>
                <a:cs typeface="Tahoma"/>
              </a:rPr>
              <a:t>волонтерское  </a:t>
            </a:r>
            <a:r>
              <a:rPr dirty="0" sz="1800" spc="125">
                <a:latin typeface="Tahoma"/>
                <a:cs typeface="Tahoma"/>
              </a:rPr>
              <a:t>движение»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26643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20"/>
              <a:t> </a:t>
            </a:r>
            <a:r>
              <a:rPr dirty="0" spc="180"/>
              <a:t>«Воспитание»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30"/>
              <a:t>«Организация </a:t>
            </a:r>
            <a:r>
              <a:rPr dirty="0" sz="1800" spc="125"/>
              <a:t>воспитательной</a:t>
            </a:r>
            <a:r>
              <a:rPr dirty="0" sz="1800" spc="-60"/>
              <a:t> </a:t>
            </a:r>
            <a:r>
              <a:rPr dirty="0" sz="1800" spc="95"/>
              <a:t>деятельности»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09856" y="6429785"/>
            <a:ext cx="28384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26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11745" y="1851150"/>
          <a:ext cx="11464925" cy="3963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0975"/>
                <a:gridCol w="2181225"/>
                <a:gridCol w="2181225"/>
                <a:gridCol w="2181225"/>
                <a:gridCol w="2181225"/>
              </a:tblGrid>
              <a:tr h="282827">
                <a:tc>
                  <a:txBody>
                    <a:bodyPr/>
                    <a:lstStyle/>
                    <a:p>
                      <a:pPr marL="9004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838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1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Использование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35941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государственных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символов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 р и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обучении</a:t>
                      </a:r>
                      <a:r>
                        <a:rPr dirty="0" sz="1200" spc="-2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воспитании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55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235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</a:t>
                      </a:r>
                      <a:r>
                        <a:rPr dirty="0" sz="1200" spc="2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рабочей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5684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3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раммы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воспитания,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О</a:t>
                      </a:r>
                      <a:r>
                        <a:rPr dirty="0" sz="1200" spc="-1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ВЗ</a:t>
                      </a:r>
                      <a:r>
                        <a:rPr dirty="0" sz="12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55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235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</a:t>
                      </a:r>
                      <a:r>
                        <a:rPr dirty="0" sz="1200" spc="2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календарного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плана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воспитательной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работы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55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235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1078991">
                <a:tc>
                  <a:txBody>
                    <a:bodyPr/>
                    <a:lstStyle/>
                    <a:p>
                      <a:pPr marL="91440" marR="14478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советника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директора 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воспитанию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взаимодействию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детскими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29222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бщ</a:t>
                      </a:r>
                      <a:r>
                        <a:rPr dirty="0" sz="120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200" spc="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2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2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нны</a:t>
                      </a:r>
                      <a:r>
                        <a:rPr dirty="0" sz="1200" spc="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объединениями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85"/>
                        </a:lnSpc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(с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сентября 2023</a:t>
                      </a:r>
                      <a:r>
                        <a:rPr dirty="0" sz="1200" spc="-2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648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33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8247">
                <a:tc>
                  <a:txBody>
                    <a:bodyPr/>
                    <a:lstStyle/>
                    <a:p>
                      <a:pPr marL="91440" marR="41275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Совета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родителей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4648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433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26643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20"/>
              <a:t> </a:t>
            </a:r>
            <a:r>
              <a:rPr dirty="0" spc="180"/>
              <a:t>«Воспитание»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30"/>
              <a:t>«Организация </a:t>
            </a:r>
            <a:r>
              <a:rPr dirty="0" sz="1800" spc="125"/>
              <a:t>воспитательной</a:t>
            </a:r>
            <a:r>
              <a:rPr dirty="0" sz="1800" spc="-60"/>
              <a:t> </a:t>
            </a:r>
            <a:r>
              <a:rPr dirty="0" sz="1800" spc="95"/>
              <a:t>деятельности»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09856" y="6429785"/>
            <a:ext cx="28384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26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1759" y="1277106"/>
          <a:ext cx="11398250" cy="5128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5100"/>
                <a:gridCol w="2168525"/>
                <a:gridCol w="2168525"/>
                <a:gridCol w="2168525"/>
                <a:gridCol w="2168525"/>
              </a:tblGrid>
              <a:tr h="312802">
                <a:tc>
                  <a:txBody>
                    <a:bodyPr/>
                    <a:lstStyle/>
                    <a:p>
                      <a:pPr marL="8909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07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08176">
                <a:tc>
                  <a:txBody>
                    <a:bodyPr/>
                    <a:lstStyle/>
                    <a:p>
                      <a:pPr marL="90805" marR="119316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Взаимодействие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ова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тел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ной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родителей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79438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процессе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раммы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осуществляется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3182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осуществляется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использованием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регламентированных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</a:t>
                      </a:r>
                      <a:r>
                        <a:rPr dirty="0" sz="120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взаимодействия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3182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осуществляется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использованием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регламентированных</a:t>
                      </a:r>
                      <a:r>
                        <a:rPr dirty="0" sz="1200" spc="-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33401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неформальных форм  взаимодействия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11150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трансляция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опыта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взаимодействия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65659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ова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тел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ной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200" spc="2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родителей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3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процессе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36195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рабочей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</a:t>
                      </a:r>
                      <a:r>
                        <a:rPr dirty="0" sz="120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воспитания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8991"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r>
                        <a:rPr dirty="0" sz="1200" spc="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76530">
                        <a:lnSpc>
                          <a:spcPct val="90300"/>
                        </a:lnSpc>
                        <a:spcBef>
                          <a:spcPts val="70"/>
                        </a:spcBef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символики 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(флаг</a:t>
                      </a:r>
                      <a:r>
                        <a:rPr dirty="0" sz="1200" spc="-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школы,</a:t>
                      </a:r>
                      <a:r>
                        <a:rPr dirty="0" sz="12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20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имн 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школы,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эмблема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школы,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элементы школьного костюма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т.п.)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68300">
                        <a:lnSpc>
                          <a:spcPct val="90200"/>
                        </a:lnSpc>
                        <a:spcBef>
                          <a:spcPts val="315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школьной  символики 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(флаг 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школы,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имн школы, 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эмблема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школы,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элементы</a:t>
                      </a:r>
                      <a:r>
                        <a:rPr dirty="0" sz="12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костюма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т.п.)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556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08174"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прог</a:t>
                      </a:r>
                      <a:r>
                        <a:rPr dirty="0" sz="120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48387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краеведения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туризма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76962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реализуются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раммы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краеведения</a:t>
                      </a:r>
                      <a:r>
                        <a:rPr dirty="0" sz="1200" spc="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r>
                        <a:rPr dirty="0" sz="12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туризма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r>
                        <a:rPr dirty="0" sz="1200" spc="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64833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краеведения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r>
                        <a:rPr dirty="0" sz="12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туризма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реализуются</a:t>
                      </a:r>
                      <a:r>
                        <a:rPr dirty="0" sz="1200" spc="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краеведения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-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25654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</a:t>
                      </a:r>
                      <a:r>
                        <a:rPr dirty="0" sz="1200" spc="-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туризма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реализуются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5875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раммы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каждому 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</a:t>
                      </a:r>
                      <a:r>
                        <a:rPr dirty="0" sz="1200" spc="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направлений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(краеведение</a:t>
                      </a:r>
                      <a:r>
                        <a:rPr dirty="0" sz="1200" spc="1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школьный</a:t>
                      </a:r>
                      <a:r>
                        <a:rPr dirty="0" sz="1200" spc="2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туризм),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0805" marR="26416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причем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одному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направлений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раммы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7870">
                <a:tc>
                  <a:txBody>
                    <a:bodyPr/>
                    <a:lstStyle/>
                    <a:p>
                      <a:pPr algn="just" marL="90805" marR="898525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Организация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летних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тематических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смен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школьном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лагере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556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26643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20"/>
              <a:t> </a:t>
            </a:r>
            <a:r>
              <a:rPr dirty="0" spc="180"/>
              <a:t>«Воспитание»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14"/>
              <a:t>«Ученическое </a:t>
            </a:r>
            <a:r>
              <a:rPr dirty="0" sz="1800" spc="130"/>
              <a:t>самоуправление, </a:t>
            </a:r>
            <a:r>
              <a:rPr dirty="0" sz="1800" spc="140"/>
              <a:t>волонтерское</a:t>
            </a:r>
            <a:r>
              <a:rPr dirty="0" sz="1800" spc="45"/>
              <a:t> </a:t>
            </a:r>
            <a:r>
              <a:rPr dirty="0" sz="1800" spc="125"/>
              <a:t>движение»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09856" y="6429785"/>
            <a:ext cx="28384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26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69544" y="1427351"/>
          <a:ext cx="11372215" cy="494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40760"/>
                <a:gridCol w="1943100"/>
                <a:gridCol w="2058035"/>
                <a:gridCol w="2008504"/>
                <a:gridCol w="1802765"/>
              </a:tblGrid>
              <a:tr h="42329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0805" marR="1232535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Совета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937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1440">
                        <a:lnSpc>
                          <a:spcPts val="1420"/>
                        </a:lnSpc>
                        <a:spcBef>
                          <a:spcPts val="11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первичного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отделения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200" spc="-2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ДДМ</a:t>
                      </a:r>
                      <a:r>
                        <a:rPr dirty="0" sz="120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42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«Движение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первых»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937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5214">
                <a:tc>
                  <a:txBody>
                    <a:bodyPr/>
                    <a:lstStyle/>
                    <a:p>
                      <a:pPr marL="91440" marR="50419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центра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детских</a:t>
                      </a:r>
                      <a:r>
                        <a:rPr dirty="0" sz="12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инициатив,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пространства</a:t>
                      </a:r>
                      <a:r>
                        <a:rPr dirty="0" sz="1200" spc="1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ученического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7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самоуправления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937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5216">
                <a:tc>
                  <a:txBody>
                    <a:bodyPr/>
                    <a:lstStyle/>
                    <a:p>
                      <a:pPr marL="91440" marR="25400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проекта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«Орлята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России»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(при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начального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общего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проекте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9807">
                <a:tc>
                  <a:txBody>
                    <a:bodyPr/>
                    <a:lstStyle/>
                    <a:p>
                      <a:pPr marL="91440" marR="426084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представительств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детских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молодежных</a:t>
                      </a:r>
                      <a:r>
                        <a:rPr dirty="0" sz="1200" spc="2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общественных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5"/>
                        </a:lnSpc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объединений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(«Юнармия»,</a:t>
                      </a:r>
                      <a:r>
                        <a:rPr dirty="0" sz="12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«Большая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перемена»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др.)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0164">
                <a:tc>
                  <a:txBody>
                    <a:bodyPr/>
                    <a:lstStyle/>
                    <a:p>
                      <a:pPr algn="just" marL="91440" marR="31305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волонтёрском 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движении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(при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основного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общего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среднего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7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8831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обучающиеся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участвуют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волонтёрском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движении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861694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ющ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я 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участвуют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волонтёрском 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движении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0077">
                <a:tc>
                  <a:txBody>
                    <a:bodyPr/>
                    <a:lstStyle/>
                    <a:p>
                      <a:pPr marL="91440" marR="1195705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школьных</a:t>
                      </a:r>
                      <a:r>
                        <a:rPr dirty="0" sz="12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военно-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патриотических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клубов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937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26643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20"/>
              <a:t> </a:t>
            </a:r>
            <a:r>
              <a:rPr dirty="0" spc="180"/>
              <a:t>«Воспитание»</a:t>
            </a:r>
          </a:p>
          <a:p>
            <a:pPr marL="12700">
              <a:lnSpc>
                <a:spcPts val="2085"/>
              </a:lnSpc>
            </a:pPr>
            <a:r>
              <a:rPr dirty="0" sz="1800" spc="165"/>
              <a:t>Распределение </a:t>
            </a:r>
            <a:r>
              <a:rPr dirty="0" sz="1800" spc="90"/>
              <a:t>по</a:t>
            </a:r>
            <a:r>
              <a:rPr dirty="0" sz="1800" spc="-45"/>
              <a:t> </a:t>
            </a:r>
            <a:r>
              <a:rPr dirty="0" sz="1800" spc="150"/>
              <a:t>уровням</a:t>
            </a:r>
            <a:endParaRPr sz="1800"/>
          </a:p>
        </p:txBody>
      </p:sp>
      <p:sp>
        <p:nvSpPr>
          <p:cNvPr id="6" name="object 6"/>
          <p:cNvSpPr txBox="1"/>
          <p:nvPr/>
        </p:nvSpPr>
        <p:spPr>
          <a:xfrm>
            <a:off x="11309856" y="6429785"/>
            <a:ext cx="28384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26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46733" y="2394455"/>
          <a:ext cx="8881110" cy="2687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2655"/>
                <a:gridCol w="3336925"/>
                <a:gridCol w="3336925"/>
              </a:tblGrid>
              <a:tr h="669416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80059" marR="485775" indent="-224790">
                        <a:lnSpc>
                          <a:spcPct val="110600"/>
                        </a:lnSpc>
                      </a:pPr>
                      <a:r>
                        <a:rPr dirty="0" sz="1600" spc="-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Распределение  </a:t>
                      </a:r>
                      <a:r>
                        <a:rPr dirty="0" sz="16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</a:t>
                      </a:r>
                      <a:r>
                        <a:rPr dirty="0" sz="1600" spc="1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6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уровням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ct val="100000"/>
                        </a:lnSpc>
                        <a:spcBef>
                          <a:spcPts val="1555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974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1555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Диапазон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974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954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840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Базовый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10-14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954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87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Средний</a:t>
                      </a:r>
                      <a:r>
                        <a:rPr dirty="0" sz="1600" spc="-3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15-17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94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18-20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52671" y="5558028"/>
            <a:ext cx="6637020" cy="832485"/>
          </a:xfrm>
          <a:prstGeom prst="rect">
            <a:avLst/>
          </a:prstGeom>
          <a:solidFill>
            <a:srgbClr val="F6C5F9"/>
          </a:solidFill>
        </p:spPr>
        <p:txBody>
          <a:bodyPr wrap="square" lIns="0" tIns="36830" rIns="0" bIns="0" rtlCol="0" vert="horz">
            <a:spAutoFit/>
          </a:bodyPr>
          <a:lstStyle/>
          <a:p>
            <a:pPr marL="91440" marR="417830" indent="-635">
              <a:lnSpc>
                <a:spcPct val="100000"/>
              </a:lnSpc>
              <a:spcBef>
                <a:spcPts val="290"/>
              </a:spcBef>
            </a:pP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Пр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нулевом 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значении 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хотя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бы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одного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из</a:t>
            </a:r>
            <a:r>
              <a:rPr dirty="0" sz="1600" spc="-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«критических» 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показателей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результат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по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данному</a:t>
            </a:r>
            <a:r>
              <a:rPr dirty="0" sz="1600" spc="4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направлению</a:t>
            </a:r>
            <a:r>
              <a:rPr dirty="0" sz="1600" spc="-3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endParaRPr sz="1600">
              <a:latin typeface="Tahoma"/>
              <a:cs typeface="Tahoma"/>
            </a:endParaRPr>
          </a:p>
          <a:p>
            <a:pPr marL="91440">
              <a:lnSpc>
                <a:spcPct val="100000"/>
              </a:lnSpc>
            </a:pP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ОБ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У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ЯЕТСЯ,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уровень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соответствия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–</a:t>
            </a:r>
            <a:r>
              <a:rPr dirty="0" sz="1600" spc="-15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54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ЖЕ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Б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ЗОВ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ГО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3702" y="641766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47332" y="1819655"/>
            <a:ext cx="5344654" cy="503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988" y="0"/>
            <a:ext cx="589787" cy="579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74090" y="1476578"/>
            <a:ext cx="91440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260">
                <a:solidFill>
                  <a:srgbClr val="000000"/>
                </a:solidFill>
                <a:latin typeface="Trebuchet MS"/>
                <a:cs typeface="Trebuchet MS"/>
              </a:rPr>
              <a:t>МАГИСТРАЛЬНОЕ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20">
                <a:solidFill>
                  <a:srgbClr val="000000"/>
                </a:solidFill>
                <a:latin typeface="Trebuchet MS"/>
                <a:cs typeface="Trebuchet MS"/>
              </a:rPr>
              <a:t>НАП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Р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АВ</a:t>
            </a:r>
            <a:r>
              <a:rPr dirty="0" sz="2400" spc="-38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Л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-38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НИ</a:t>
            </a:r>
            <a:r>
              <a:rPr dirty="0" sz="2400" spc="-3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1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54">
                <a:solidFill>
                  <a:srgbClr val="000000"/>
                </a:solidFill>
                <a:latin typeface="Trebuchet MS"/>
                <a:cs typeface="Trebuchet MS"/>
              </a:rPr>
              <a:t>«ПРОФОРИЕНТАЦИЯ»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9505" y="2927985"/>
            <a:ext cx="6753859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2000" spc="180">
                <a:latin typeface="Tahoma"/>
                <a:cs typeface="Tahoma"/>
              </a:rPr>
              <a:t>Критерий</a:t>
            </a:r>
            <a:r>
              <a:rPr dirty="0" sz="2000" spc="75">
                <a:latin typeface="Tahoma"/>
                <a:cs typeface="Tahoma"/>
              </a:rPr>
              <a:t> </a:t>
            </a:r>
            <a:r>
              <a:rPr dirty="0" sz="2000">
                <a:latin typeface="Tahoma"/>
                <a:cs typeface="Tahoma"/>
              </a:rPr>
              <a:t>«</a:t>
            </a:r>
            <a:r>
              <a:rPr dirty="0" sz="2000" spc="-440">
                <a:latin typeface="Tahoma"/>
                <a:cs typeface="Tahoma"/>
              </a:rPr>
              <a:t> </a:t>
            </a:r>
            <a:r>
              <a:rPr dirty="0" sz="2000" spc="155">
                <a:latin typeface="Tahoma"/>
                <a:cs typeface="Tahoma"/>
              </a:rPr>
              <a:t>Сопровождение</a:t>
            </a:r>
            <a:r>
              <a:rPr dirty="0" sz="2000" spc="-20">
                <a:latin typeface="Tahoma"/>
                <a:cs typeface="Tahoma"/>
              </a:rPr>
              <a:t> </a:t>
            </a:r>
            <a:r>
              <a:rPr dirty="0" sz="2000" spc="160">
                <a:latin typeface="Tahoma"/>
                <a:cs typeface="Tahoma"/>
              </a:rPr>
              <a:t>выбора</a:t>
            </a:r>
            <a:r>
              <a:rPr dirty="0" sz="2000" spc="80">
                <a:latin typeface="Tahoma"/>
                <a:cs typeface="Tahoma"/>
              </a:rPr>
              <a:t> </a:t>
            </a:r>
            <a:r>
              <a:rPr dirty="0" sz="2000" spc="140">
                <a:latin typeface="Tahoma"/>
                <a:cs typeface="Tahoma"/>
              </a:rPr>
              <a:t>профессии»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962" y="2175587"/>
            <a:ext cx="11585575" cy="44151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69265" marR="443230" indent="-4572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3200">
                <a:latin typeface="Calibri"/>
                <a:cs typeface="Calibri"/>
              </a:rPr>
              <a:t>О</a:t>
            </a:r>
            <a:r>
              <a:rPr dirty="0" sz="3200">
                <a:latin typeface="Calibri"/>
                <a:cs typeface="Calibri"/>
              </a:rPr>
              <a:t>пределены </a:t>
            </a:r>
            <a:r>
              <a:rPr dirty="0" sz="3200" spc="-5" b="1">
                <a:latin typeface="Calibri"/>
                <a:cs typeface="Calibri"/>
              </a:rPr>
              <a:t>три уровня </a:t>
            </a:r>
            <a:r>
              <a:rPr dirty="0" sz="3200">
                <a:latin typeface="Calibri"/>
                <a:cs typeface="Calibri"/>
              </a:rPr>
              <a:t>соответствия общеобразовательной  организации статусу «Школа Минпросвещения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России».</a:t>
            </a:r>
            <a:endParaRPr sz="32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3200">
                <a:latin typeface="Calibri"/>
                <a:cs typeface="Calibri"/>
              </a:rPr>
              <a:t>Достижение </a:t>
            </a:r>
            <a:r>
              <a:rPr dirty="0" sz="3200" spc="-5">
                <a:latin typeface="Calibri"/>
                <a:cs typeface="Calibri"/>
              </a:rPr>
              <a:t>определенного </a:t>
            </a:r>
            <a:r>
              <a:rPr dirty="0" sz="3200">
                <a:latin typeface="Calibri"/>
                <a:cs typeface="Calibri"/>
              </a:rPr>
              <a:t>уровня </a:t>
            </a:r>
            <a:r>
              <a:rPr dirty="0" sz="3200" spc="-5" b="1">
                <a:latin typeface="Calibri"/>
                <a:cs typeface="Calibri"/>
              </a:rPr>
              <a:t>устанавливается при  </a:t>
            </a:r>
            <a:r>
              <a:rPr dirty="0" sz="3200" b="1">
                <a:latin typeface="Calibri"/>
                <a:cs typeface="Calibri"/>
              </a:rPr>
              <a:t>прохождении </a:t>
            </a:r>
            <a:r>
              <a:rPr dirty="0" sz="3200">
                <a:latin typeface="Calibri"/>
                <a:cs typeface="Calibri"/>
              </a:rPr>
              <a:t>общеобразовательной организацией</a:t>
            </a:r>
            <a:r>
              <a:rPr dirty="0" sz="3200" spc="-13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процедуры  автоматизированной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самодиагностики.</a:t>
            </a:r>
            <a:endParaRPr sz="3200">
              <a:latin typeface="Calibri"/>
              <a:cs typeface="Calibri"/>
            </a:endParaRPr>
          </a:p>
          <a:p>
            <a:pPr marL="469900" marR="82740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3200" spc="-5">
                <a:latin typeface="Calibri"/>
                <a:cs typeface="Calibri"/>
              </a:rPr>
              <a:t>На </a:t>
            </a:r>
            <a:r>
              <a:rPr dirty="0" sz="3200">
                <a:latin typeface="Calibri"/>
                <a:cs typeface="Calibri"/>
              </a:rPr>
              <a:t>основе детализированной информации по </a:t>
            </a:r>
            <a:r>
              <a:rPr dirty="0" sz="3200" spc="-5">
                <a:latin typeface="Calibri"/>
                <a:cs typeface="Calibri"/>
              </a:rPr>
              <a:t>результатам  </a:t>
            </a:r>
            <a:r>
              <a:rPr dirty="0" sz="3200">
                <a:latin typeface="Calibri"/>
                <a:cs typeface="Calibri"/>
              </a:rPr>
              <a:t>самодиагностики </a:t>
            </a:r>
            <a:r>
              <a:rPr dirty="0" sz="3200" spc="-5" b="1">
                <a:latin typeface="Calibri"/>
                <a:cs typeface="Calibri"/>
              </a:rPr>
              <a:t>формируется программа </a:t>
            </a:r>
            <a:r>
              <a:rPr dirty="0" sz="3200" b="1">
                <a:latin typeface="Calibri"/>
                <a:cs typeface="Calibri"/>
              </a:rPr>
              <a:t>развития  конкретной </a:t>
            </a:r>
            <a:r>
              <a:rPr dirty="0" sz="3200" spc="5" b="1">
                <a:latin typeface="Calibri"/>
                <a:cs typeface="Calibri"/>
              </a:rPr>
              <a:t>ОО, </a:t>
            </a:r>
            <a:r>
              <a:rPr dirty="0" sz="3200">
                <a:latin typeface="Calibri"/>
                <a:cs typeface="Calibri"/>
              </a:rPr>
              <a:t>формулируются задачи, решение</a:t>
            </a:r>
            <a:r>
              <a:rPr dirty="0" sz="3200" spc="-1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которых  поможет </a:t>
            </a:r>
            <a:r>
              <a:rPr dirty="0" sz="3200" spc="-5" b="1">
                <a:latin typeface="Calibri"/>
                <a:cs typeface="Calibri"/>
              </a:rPr>
              <a:t>перейти </a:t>
            </a:r>
            <a:r>
              <a:rPr dirty="0" sz="3200" b="1">
                <a:latin typeface="Calibri"/>
                <a:cs typeface="Calibri"/>
              </a:rPr>
              <a:t>на </a:t>
            </a:r>
            <a:r>
              <a:rPr dirty="0" sz="3200" spc="-5" b="1">
                <a:latin typeface="Calibri"/>
                <a:cs typeface="Calibri"/>
              </a:rPr>
              <a:t>следующий</a:t>
            </a:r>
            <a:r>
              <a:rPr dirty="0" sz="3200" spc="-40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уровень.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576" y="22860"/>
            <a:ext cx="12140183" cy="1676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5983" y="569291"/>
            <a:ext cx="11146790" cy="878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Самодиагностика </a:t>
            </a:r>
            <a:r>
              <a:rPr dirty="0" spc="-10"/>
              <a:t>как </a:t>
            </a:r>
            <a:r>
              <a:rPr dirty="0" spc="-5"/>
              <a:t>процедура определения уровня соответствия  ОО статусу «Школа Минпросвещения</a:t>
            </a:r>
            <a:r>
              <a:rPr dirty="0" spc="30"/>
              <a:t> </a:t>
            </a:r>
            <a:r>
              <a:rPr dirty="0" spc="-5"/>
              <a:t>России»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1037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85"/>
              <a:t> </a:t>
            </a:r>
            <a:r>
              <a:rPr dirty="0" spc="195"/>
              <a:t>«Профориентация»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</a:t>
            </a:r>
            <a:r>
              <a:rPr dirty="0" sz="1800" spc="110"/>
              <a:t> </a:t>
            </a:r>
            <a:r>
              <a:rPr dirty="0" sz="1800"/>
              <a:t>«</a:t>
            </a:r>
            <a:r>
              <a:rPr dirty="0" sz="1800" spc="-409"/>
              <a:t> </a:t>
            </a:r>
            <a:r>
              <a:rPr dirty="0" sz="1800" spc="140"/>
              <a:t>Сопровождение</a:t>
            </a:r>
            <a:r>
              <a:rPr dirty="0" sz="1800" spc="65"/>
              <a:t> </a:t>
            </a:r>
            <a:r>
              <a:rPr dirty="0" sz="1800" spc="135"/>
              <a:t>выбора</a:t>
            </a:r>
            <a:r>
              <a:rPr dirty="0" sz="1800" spc="110"/>
              <a:t> </a:t>
            </a:r>
            <a:r>
              <a:rPr dirty="0" sz="1800" spc="125"/>
              <a:t>профессии»</a:t>
            </a:r>
            <a:endParaRPr sz="1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47002" y="1261362"/>
          <a:ext cx="11546205" cy="5291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7710"/>
                <a:gridCol w="1858010"/>
                <a:gridCol w="2213610"/>
                <a:gridCol w="1512570"/>
                <a:gridCol w="1405254"/>
              </a:tblGrid>
              <a:tr h="365887"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50" spc="7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050">
                        <a:latin typeface="Trebuchet MS"/>
                        <a:cs typeface="Trebuchet MS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42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1528">
                <a:tc>
                  <a:txBody>
                    <a:bodyPr/>
                    <a:lstStyle/>
                    <a:p>
                      <a:pPr marL="90805" marR="1256030">
                        <a:lnSpc>
                          <a:spcPct val="87100"/>
                        </a:lnSpc>
                        <a:spcBef>
                          <a:spcPts val="33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утвержденного календарного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плана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профориентационной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школе  </a:t>
                      </a:r>
                      <a:r>
                        <a:rPr dirty="0" sz="105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(в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соответствии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календарным</a:t>
                      </a:r>
                      <a:r>
                        <a:rPr dirty="0" sz="105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планом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1440" marR="591185">
                        <a:lnSpc>
                          <a:spcPts val="1090"/>
                        </a:lnSpc>
                        <a:spcBef>
                          <a:spcPts val="20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профориентационной </a:t>
                      </a: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деятельности,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разработанном</a:t>
                      </a:r>
                      <a:r>
                        <a:rPr dirty="0" sz="1050" spc="-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субъекте</a:t>
                      </a:r>
                      <a:r>
                        <a:rPr dirty="0" sz="1050" spc="-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РФ)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70993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65468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0805" marR="408940">
                        <a:lnSpc>
                          <a:spcPts val="1090"/>
                        </a:lnSpc>
                        <a:spcBef>
                          <a:spcPts val="350"/>
                        </a:spcBef>
                      </a:pP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Определение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заместителя</a:t>
                      </a:r>
                      <a:r>
                        <a:rPr dirty="0" sz="105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директора,</a:t>
                      </a:r>
                      <a:r>
                        <a:rPr dirty="0" sz="105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ответственного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реализацию профориентационной</a:t>
                      </a:r>
                      <a:r>
                        <a:rPr dirty="0" sz="1050" spc="-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83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532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7512">
                <a:tc>
                  <a:txBody>
                    <a:bodyPr/>
                    <a:lstStyle/>
                    <a:p>
                      <a:pPr marL="90805" marR="1508760">
                        <a:lnSpc>
                          <a:spcPct val="89800"/>
                        </a:lnSpc>
                        <a:spcBef>
                          <a:spcPts val="320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соглашений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05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региональными 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предприятиями/организациями,</a:t>
                      </a:r>
                      <a:r>
                        <a:rPr dirty="0" sz="1050" spc="-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оказывающими  содействие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dirty="0" sz="105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профориентационных 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993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68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9505">
                <a:tc>
                  <a:txBody>
                    <a:bodyPr/>
                    <a:lstStyle/>
                    <a:p>
                      <a:pPr marL="91440" marR="910590">
                        <a:lnSpc>
                          <a:spcPct val="90000"/>
                        </a:lnSpc>
                        <a:spcBef>
                          <a:spcPts val="32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профильных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предпрофессиональных классов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инженерные,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медицинские,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космические, </a:t>
                      </a:r>
                      <a:r>
                        <a:rPr dirty="0" sz="1050" spc="-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IT,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педагогические,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предпринимательские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-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другие)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993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68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9506">
                <a:tc>
                  <a:txBody>
                    <a:bodyPr/>
                    <a:lstStyle/>
                    <a:p>
                      <a:pPr algn="just" marL="90805" marR="213995">
                        <a:lnSpc>
                          <a:spcPct val="90000"/>
                        </a:lnSpc>
                        <a:spcBef>
                          <a:spcPts val="32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использование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 материалов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профориентации,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 числе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мультимедийных,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учебных 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предметах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общеобразовательного</a:t>
                      </a:r>
                      <a:r>
                        <a:rPr dirty="0" sz="105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цикла</a:t>
                      </a:r>
                      <a:r>
                        <a:rPr dirty="0" sz="105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83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532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Посещение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обучающимися экскурсий</a:t>
                      </a:r>
                      <a:r>
                        <a:rPr dirty="0" sz="105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предприятиях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993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9530">
                <a:tc>
                  <a:txBody>
                    <a:bodyPr/>
                    <a:lstStyle/>
                    <a:p>
                      <a:pPr marL="90805" marR="189865">
                        <a:lnSpc>
                          <a:spcPts val="1200"/>
                        </a:lnSpc>
                        <a:spcBef>
                          <a:spcPts val="219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моделирующих</a:t>
                      </a:r>
                      <a:r>
                        <a:rPr dirty="0" sz="105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профессиональных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пробах</a:t>
                      </a:r>
                      <a:r>
                        <a:rPr dirty="0" sz="105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(онлайн)</a:t>
                      </a:r>
                      <a:r>
                        <a:rPr dirty="0" sz="105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тестированиях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993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68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91440" marR="901065">
                        <a:lnSpc>
                          <a:spcPts val="1200"/>
                        </a:lnSpc>
                        <a:spcBef>
                          <a:spcPts val="2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Посещение</a:t>
                      </a:r>
                      <a:r>
                        <a:rPr dirty="0" sz="105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обучающимися</a:t>
                      </a:r>
                      <a:r>
                        <a:rPr dirty="0" sz="1050" spc="-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экскурсий</a:t>
                      </a:r>
                      <a:r>
                        <a:rPr dirty="0" sz="105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организациях</a:t>
                      </a:r>
                      <a:r>
                        <a:rPr dirty="0" sz="105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СПО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993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1151823" y="5912841"/>
            <a:ext cx="407670" cy="633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325"/>
              </a:lnSpc>
            </a:pPr>
            <a:r>
              <a:rPr dirty="0" sz="2800" spc="-5">
                <a:solidFill>
                  <a:srgbClr val="1B3181"/>
                </a:solidFill>
                <a:latin typeface="Tahoma"/>
                <a:cs typeface="Tahoma"/>
              </a:rPr>
              <a:t>-</a:t>
            </a:r>
            <a:endParaRPr sz="2800">
              <a:latin typeface="Tahoma"/>
              <a:cs typeface="Tahoma"/>
            </a:endParaRPr>
          </a:p>
          <a:p>
            <a:pPr marL="202565">
              <a:lnSpc>
                <a:spcPts val="1650"/>
              </a:lnSpc>
            </a:pPr>
            <a:r>
              <a:rPr dirty="0" sz="1400" spc="35">
                <a:solidFill>
                  <a:srgbClr val="BFBFBF"/>
                </a:solidFill>
                <a:latin typeface="Tahoma"/>
                <a:cs typeface="Tahoma"/>
              </a:rPr>
              <a:t>27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480547" y="5928359"/>
            <a:ext cx="1404620" cy="620395"/>
          </a:xfrm>
          <a:custGeom>
            <a:avLst/>
            <a:gdLst/>
            <a:ahLst/>
            <a:cxnLst/>
            <a:rect l="l" t="t" r="r" b="b"/>
            <a:pathLst>
              <a:path w="1404620" h="620395">
                <a:moveTo>
                  <a:pt x="1404620" y="0"/>
                </a:moveTo>
                <a:lnTo>
                  <a:pt x="0" y="0"/>
                </a:lnTo>
                <a:lnTo>
                  <a:pt x="0" y="620013"/>
                </a:lnTo>
                <a:lnTo>
                  <a:pt x="1404620" y="620013"/>
                </a:lnTo>
                <a:lnTo>
                  <a:pt x="14046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1037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85"/>
              <a:t> </a:t>
            </a:r>
            <a:r>
              <a:rPr dirty="0" spc="195"/>
              <a:t>«Профориентация»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</a:t>
            </a:r>
            <a:r>
              <a:rPr dirty="0" sz="1800" spc="110"/>
              <a:t> </a:t>
            </a:r>
            <a:r>
              <a:rPr dirty="0" sz="1800"/>
              <a:t>«</a:t>
            </a:r>
            <a:r>
              <a:rPr dirty="0" sz="1800" spc="-409"/>
              <a:t> </a:t>
            </a:r>
            <a:r>
              <a:rPr dirty="0" sz="1800" spc="140"/>
              <a:t>Сопровождение</a:t>
            </a:r>
            <a:r>
              <a:rPr dirty="0" sz="1800" spc="65"/>
              <a:t> </a:t>
            </a:r>
            <a:r>
              <a:rPr dirty="0" sz="1800" spc="135"/>
              <a:t>выбора</a:t>
            </a:r>
            <a:r>
              <a:rPr dirty="0" sz="1800" spc="110"/>
              <a:t> </a:t>
            </a:r>
            <a:r>
              <a:rPr dirty="0" sz="1800" spc="125"/>
              <a:t>профессии»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12906" y="6429785"/>
            <a:ext cx="29273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31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31254" y="1883531"/>
          <a:ext cx="11651615" cy="3677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0520"/>
                <a:gridCol w="1555750"/>
                <a:gridCol w="2023110"/>
                <a:gridCol w="1946275"/>
                <a:gridCol w="1946909"/>
              </a:tblGrid>
              <a:tr h="259081"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21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0805" marR="11747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Посещение 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обучающимися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профессиональных</a:t>
                      </a:r>
                      <a:r>
                        <a:rPr dirty="0" sz="110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проб 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региональных</a:t>
                      </a:r>
                      <a:r>
                        <a:rPr dirty="0" sz="11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площадках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424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6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4068">
                <a:tc>
                  <a:txBody>
                    <a:bodyPr/>
                    <a:lstStyle/>
                    <a:p>
                      <a:pPr marL="91440" marR="109220" indent="-635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Посещение обучающимися занятий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 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дополнительного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кружков,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секций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1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др.,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направленных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профориентацию</a:t>
                      </a:r>
                      <a:r>
                        <a:rPr dirty="0" sz="11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424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6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4942">
                <a:tc>
                  <a:txBody>
                    <a:bodyPr/>
                    <a:lstStyle/>
                    <a:p>
                      <a:pPr marL="91440" marR="605155" indent="-63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Прохождение обучающимися профессионального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обучения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</a:t>
                      </a:r>
                      <a:r>
                        <a:rPr dirty="0" sz="11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профессиональной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275590">
                        <a:lnSpc>
                          <a:spcPts val="1200"/>
                        </a:lnSpc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подготовки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профессиям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рабочих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должностям 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служащих</a:t>
                      </a:r>
                      <a:r>
                        <a:rPr dirty="0" sz="11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424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6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4068">
                <a:tc>
                  <a:txBody>
                    <a:bodyPr/>
                    <a:lstStyle/>
                    <a:p>
                      <a:pPr marL="90805">
                        <a:lnSpc>
                          <a:spcPts val="1260"/>
                        </a:lnSpc>
                        <a:spcBef>
                          <a:spcPts val="195"/>
                        </a:spcBef>
                      </a:pP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Проведение</a:t>
                      </a:r>
                      <a:r>
                        <a:rPr dirty="0" sz="1100" spc="-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родительских</a:t>
                      </a:r>
                      <a:r>
                        <a:rPr dirty="0" sz="11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собраний</a:t>
                      </a:r>
                      <a:r>
                        <a:rPr dirty="0" sz="110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r>
                        <a:rPr dirty="0" sz="110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тему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0"/>
                        </a:lnSpc>
                      </a:pP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профессиональной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ориентации,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</a:t>
                      </a:r>
                      <a:r>
                        <a:rPr dirty="0" sz="11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60"/>
                        </a:lnSpc>
                      </a:pP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кадровых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потребностях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современного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рынка</a:t>
                      </a:r>
                      <a:r>
                        <a:rPr dirty="0" sz="110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труда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424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6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0805" marR="269240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10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6-11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классов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мероприятиях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проекта </a:t>
                      </a:r>
                      <a:r>
                        <a:rPr dirty="0" sz="11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«Билет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будущее»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424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6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70938">
                <a:tc>
                  <a:txBody>
                    <a:bodyPr/>
                    <a:lstStyle/>
                    <a:p>
                      <a:pPr marL="90805" marR="1072515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чемпионатах</a:t>
                      </a:r>
                      <a:r>
                        <a:rPr dirty="0" sz="1100" spc="-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профессиональному</a:t>
                      </a:r>
                      <a:r>
                        <a:rPr dirty="0" sz="11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мастерству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424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6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1037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285"/>
              <a:t> </a:t>
            </a:r>
            <a:r>
              <a:rPr dirty="0" spc="195"/>
              <a:t>«Профориентация»</a:t>
            </a:r>
          </a:p>
          <a:p>
            <a:pPr marL="12700">
              <a:lnSpc>
                <a:spcPts val="2085"/>
              </a:lnSpc>
            </a:pPr>
            <a:r>
              <a:rPr dirty="0" sz="1800" spc="165"/>
              <a:t>Распределение </a:t>
            </a:r>
            <a:r>
              <a:rPr dirty="0" sz="1800" spc="90"/>
              <a:t>по</a:t>
            </a:r>
            <a:r>
              <a:rPr dirty="0" sz="1800" spc="-45"/>
              <a:t> </a:t>
            </a:r>
            <a:r>
              <a:rPr dirty="0" sz="1800" spc="150"/>
              <a:t>уровням</a:t>
            </a:r>
            <a:endParaRPr sz="1800"/>
          </a:p>
        </p:txBody>
      </p:sp>
      <p:sp>
        <p:nvSpPr>
          <p:cNvPr id="6" name="object 6"/>
          <p:cNvSpPr txBox="1"/>
          <p:nvPr/>
        </p:nvSpPr>
        <p:spPr>
          <a:xfrm>
            <a:off x="11312906" y="6429785"/>
            <a:ext cx="29273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31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75332" y="2435221"/>
          <a:ext cx="8816340" cy="2072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1605"/>
                <a:gridCol w="3060065"/>
                <a:gridCol w="3060064"/>
              </a:tblGrid>
              <a:tr h="515622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52475" marR="503555" indent="-248920">
                        <a:lnSpc>
                          <a:spcPct val="110600"/>
                        </a:lnSpc>
                        <a:spcBef>
                          <a:spcPts val="5"/>
                        </a:spcBef>
                      </a:pPr>
                      <a:r>
                        <a:rPr dirty="0" sz="1600" spc="14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Рас</a:t>
                      </a:r>
                      <a:r>
                        <a:rPr dirty="0" sz="1600" spc="14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</a:t>
                      </a:r>
                      <a:r>
                        <a:rPr dirty="0" sz="1600" spc="14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</a:t>
                      </a:r>
                      <a:r>
                        <a:rPr dirty="0" sz="1600" spc="14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еделе</a:t>
                      </a:r>
                      <a:r>
                        <a:rPr dirty="0" sz="1600" spc="14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ни</a:t>
                      </a:r>
                      <a:r>
                        <a:rPr dirty="0" sz="16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  </a:t>
                      </a:r>
                      <a:r>
                        <a:rPr dirty="0" sz="16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</a:t>
                      </a:r>
                      <a:r>
                        <a:rPr dirty="0" sz="1600" spc="6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6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уровням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553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206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Диапазон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206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549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99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16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Базовый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636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16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5-7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636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561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029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6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Средний</a:t>
                      </a:r>
                      <a:r>
                        <a:rPr dirty="0" sz="1600" spc="-3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70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600" spc="-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8-11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70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561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6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70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6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12-14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270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062984" y="4895088"/>
            <a:ext cx="6522720" cy="832485"/>
          </a:xfrm>
          <a:prstGeom prst="rect">
            <a:avLst/>
          </a:prstGeom>
          <a:solidFill>
            <a:srgbClr val="F6C5F9"/>
          </a:solidFill>
        </p:spPr>
        <p:txBody>
          <a:bodyPr wrap="square" lIns="0" tIns="36830" rIns="0" bIns="0" rtlCol="0" vert="horz">
            <a:spAutoFit/>
          </a:bodyPr>
          <a:lstStyle/>
          <a:p>
            <a:pPr marL="91440" marR="307340">
              <a:lnSpc>
                <a:spcPct val="100000"/>
              </a:lnSpc>
              <a:spcBef>
                <a:spcPts val="290"/>
              </a:spcBef>
            </a:pP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Пр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нулевом 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значении 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хотя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бы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одного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из</a:t>
            </a:r>
            <a:r>
              <a:rPr dirty="0" sz="1600" spc="-114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«критических» 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показателей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результат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по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данному</a:t>
            </a:r>
            <a:r>
              <a:rPr dirty="0" sz="1600" spc="4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направлению</a:t>
            </a:r>
            <a:r>
              <a:rPr dirty="0" sz="1600" spc="-3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endParaRPr sz="1600">
              <a:latin typeface="Tahoma"/>
              <a:cs typeface="Tahoma"/>
            </a:endParaRPr>
          </a:p>
          <a:p>
            <a:pPr marL="91440">
              <a:lnSpc>
                <a:spcPct val="100000"/>
              </a:lnSpc>
            </a:pP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ОБ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У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ЯЕТСЯ,</a:t>
            </a:r>
            <a:r>
              <a:rPr dirty="0" sz="1600" spc="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уровень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соответствия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–</a:t>
            </a:r>
            <a:r>
              <a:rPr dirty="0" sz="1600" spc="-1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54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ЖЕ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Б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ЗОВ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ОГ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3702" y="641766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47332" y="1819655"/>
            <a:ext cx="5344654" cy="503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988" y="0"/>
            <a:ext cx="589787" cy="579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44855" y="1470152"/>
            <a:ext cx="92576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210">
                <a:solidFill>
                  <a:srgbClr val="000000"/>
                </a:solidFill>
                <a:latin typeface="Trebuchet MS"/>
                <a:cs typeface="Trebuchet MS"/>
              </a:rPr>
              <a:t>КЛЮ</a:t>
            </a:r>
            <a:r>
              <a:rPr dirty="0" sz="2400" spc="-40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5">
                <a:solidFill>
                  <a:srgbClr val="000000"/>
                </a:solidFill>
                <a:latin typeface="Trebuchet MS"/>
                <a:cs typeface="Trebuchet MS"/>
              </a:rPr>
              <a:t>ЧЕ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В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О</a:t>
            </a:r>
            <a:r>
              <a:rPr dirty="0" sz="2400" spc="-40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14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УС</a:t>
            </a:r>
            <a:r>
              <a:rPr dirty="0" sz="2400" spc="-41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ЛО</a:t>
            </a:r>
            <a:r>
              <a:rPr dirty="0" sz="2400" spc="-409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В</a:t>
            </a:r>
            <a:r>
              <a:rPr dirty="0" sz="2400" spc="-409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ИЕ</a:t>
            </a:r>
            <a:r>
              <a:rPr dirty="0" sz="2400" spc="110">
                <a:solidFill>
                  <a:srgbClr val="000000"/>
                </a:solidFill>
                <a:latin typeface="Trebuchet MS"/>
                <a:cs typeface="Trebuchet MS"/>
              </a:rPr>
              <a:t> «УЧИТЕЛЬ.</a:t>
            </a:r>
            <a:r>
              <a:rPr dirty="0" sz="2400" spc="6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0">
                <a:solidFill>
                  <a:srgbClr val="000000"/>
                </a:solidFill>
                <a:latin typeface="Trebuchet MS"/>
                <a:cs typeface="Trebuchet MS"/>
              </a:rPr>
              <a:t>ШК</a:t>
            </a:r>
            <a:r>
              <a:rPr dirty="0" sz="2400" spc="-409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0">
                <a:solidFill>
                  <a:srgbClr val="000000"/>
                </a:solidFill>
                <a:latin typeface="Trebuchet MS"/>
                <a:cs typeface="Trebuchet MS"/>
              </a:rPr>
              <a:t>ОЛ</a:t>
            </a:r>
            <a:r>
              <a:rPr dirty="0" sz="2400" spc="-40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Ь</a:t>
            </a:r>
            <a:r>
              <a:rPr dirty="0" sz="2400" spc="-40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15">
                <a:solidFill>
                  <a:srgbClr val="000000"/>
                </a:solidFill>
                <a:latin typeface="Trebuchet MS"/>
                <a:cs typeface="Trebuchet MS"/>
              </a:rPr>
              <a:t>НАЯ</a:t>
            </a:r>
            <a:r>
              <a:rPr dirty="0" sz="2400" spc="1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95">
                <a:solidFill>
                  <a:srgbClr val="000000"/>
                </a:solidFill>
                <a:latin typeface="Trebuchet MS"/>
                <a:cs typeface="Trebuchet MS"/>
              </a:rPr>
              <a:t>КОМ</a:t>
            </a:r>
            <a:r>
              <a:rPr dirty="0" sz="2400" spc="-42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35">
                <a:solidFill>
                  <a:srgbClr val="000000"/>
                </a:solidFill>
                <a:latin typeface="Trebuchet MS"/>
                <a:cs typeface="Trebuchet MS"/>
              </a:rPr>
              <a:t>АНДА»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4855" y="2582671"/>
            <a:ext cx="8333105" cy="2357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0" indent="-28892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11150" algn="l"/>
                <a:tab pos="311785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00">
                <a:latin typeface="Tahoma"/>
                <a:cs typeface="Tahoma"/>
              </a:rPr>
              <a:t>«Условия </a:t>
            </a:r>
            <a:r>
              <a:rPr dirty="0" sz="1800" spc="130">
                <a:latin typeface="Tahoma"/>
                <a:cs typeface="Tahoma"/>
              </a:rPr>
              <a:t>педагогического</a:t>
            </a:r>
            <a:r>
              <a:rPr dirty="0" sz="1800" spc="40">
                <a:latin typeface="Tahoma"/>
                <a:cs typeface="Tahoma"/>
              </a:rPr>
              <a:t> </a:t>
            </a:r>
            <a:r>
              <a:rPr dirty="0" sz="1800" spc="70">
                <a:latin typeface="Tahoma"/>
                <a:cs typeface="Tahoma"/>
              </a:rPr>
              <a:t>труда»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1950">
              <a:latin typeface="Tahoma"/>
              <a:cs typeface="Tahoma"/>
            </a:endParaRPr>
          </a:p>
          <a:p>
            <a:pPr marL="298450" marR="5080" indent="-286385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20">
                <a:latin typeface="Tahoma"/>
                <a:cs typeface="Tahoma"/>
              </a:rPr>
              <a:t>«Методическое </a:t>
            </a:r>
            <a:r>
              <a:rPr dirty="0" sz="1800" spc="160">
                <a:latin typeface="Tahoma"/>
                <a:cs typeface="Tahoma"/>
              </a:rPr>
              <a:t>сопровождение </a:t>
            </a:r>
            <a:r>
              <a:rPr dirty="0" sz="1800" spc="130">
                <a:latin typeface="Tahoma"/>
                <a:cs typeface="Tahoma"/>
              </a:rPr>
              <a:t>педагогических </a:t>
            </a:r>
            <a:r>
              <a:rPr dirty="0" sz="1800" spc="90">
                <a:latin typeface="Tahoma"/>
                <a:cs typeface="Tahoma"/>
              </a:rPr>
              <a:t>кадров.  </a:t>
            </a:r>
            <a:r>
              <a:rPr dirty="0" sz="1800" spc="130">
                <a:latin typeface="Tahoma"/>
                <a:cs typeface="Tahoma"/>
              </a:rPr>
              <a:t>Система</a:t>
            </a:r>
            <a:r>
              <a:rPr dirty="0" sz="1800" spc="70">
                <a:latin typeface="Tahoma"/>
                <a:cs typeface="Tahoma"/>
              </a:rPr>
              <a:t> </a:t>
            </a:r>
            <a:r>
              <a:rPr dirty="0" sz="1800" spc="105">
                <a:latin typeface="Tahoma"/>
                <a:cs typeface="Tahoma"/>
              </a:rPr>
              <a:t>наставничества»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2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1750">
              <a:latin typeface="Tahoma"/>
              <a:cs typeface="Tahoma"/>
            </a:endParaRPr>
          </a:p>
          <a:p>
            <a:pPr marL="321945" indent="-287655">
              <a:lnSpc>
                <a:spcPct val="100000"/>
              </a:lnSpc>
              <a:buFont typeface="Wingdings"/>
              <a:buChar char=""/>
              <a:tabLst>
                <a:tab pos="321945" algn="l"/>
                <a:tab pos="32258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05">
                <a:latin typeface="Tahoma"/>
                <a:cs typeface="Tahoma"/>
              </a:rPr>
              <a:t>«Развитие </a:t>
            </a:r>
            <a:r>
              <a:rPr dirty="0" sz="1800">
                <a:latin typeface="Tahoma"/>
                <a:cs typeface="Tahoma"/>
              </a:rPr>
              <a:t>и </a:t>
            </a:r>
            <a:r>
              <a:rPr dirty="0" sz="1800" spc="155">
                <a:latin typeface="Tahoma"/>
                <a:cs typeface="Tahoma"/>
              </a:rPr>
              <a:t>повышение</a:t>
            </a:r>
            <a:r>
              <a:rPr dirty="0" sz="1800" spc="175">
                <a:latin typeface="Tahoma"/>
                <a:cs typeface="Tahoma"/>
              </a:rPr>
              <a:t> </a:t>
            </a:r>
            <a:r>
              <a:rPr dirty="0" sz="1800" spc="120">
                <a:latin typeface="Tahoma"/>
                <a:cs typeface="Tahoma"/>
              </a:rPr>
              <a:t>квалификации»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4466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14"/>
              <a:t>«Учитель. </a:t>
            </a:r>
            <a:r>
              <a:rPr dirty="0" spc="225"/>
              <a:t>Школьная</a:t>
            </a:r>
            <a:r>
              <a:rPr dirty="0" spc="65"/>
              <a:t> </a:t>
            </a:r>
            <a:r>
              <a:rPr dirty="0" spc="180"/>
              <a:t>команда»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00"/>
              <a:t>«Условия </a:t>
            </a:r>
            <a:r>
              <a:rPr dirty="0" sz="1800" spc="130"/>
              <a:t>педагогического</a:t>
            </a:r>
            <a:r>
              <a:rPr dirty="0" sz="1800" spc="40"/>
              <a:t> </a:t>
            </a:r>
            <a:r>
              <a:rPr dirty="0" sz="1800" spc="70"/>
              <a:t>труда»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26621" y="6429785"/>
            <a:ext cx="280670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34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60462" y="1824863"/>
          <a:ext cx="11251565" cy="2872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00095"/>
                <a:gridCol w="1983104"/>
                <a:gridCol w="1983104"/>
                <a:gridCol w="1983104"/>
                <a:gridCol w="1983104"/>
              </a:tblGrid>
              <a:tr h="389253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741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44244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87501">
                <a:tc>
                  <a:txBody>
                    <a:bodyPr/>
                    <a:lstStyle/>
                    <a:p>
                      <a:pPr marL="90805" marR="353695">
                        <a:lnSpc>
                          <a:spcPct val="90300"/>
                        </a:lnSpc>
                        <a:spcBef>
                          <a:spcPts val="31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Использование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единых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подходов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штатному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расписанию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(количество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административного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персонала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контингент,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узкие</a:t>
                      </a:r>
                      <a:r>
                        <a:rPr dirty="0" sz="12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специалисты)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03225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единые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подходы</a:t>
                      </a:r>
                      <a:r>
                        <a:rPr dirty="0" sz="12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штатному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5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расписанию</a:t>
                      </a:r>
                      <a:r>
                        <a:rPr dirty="0" sz="1200" spc="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565150">
                        <a:lnSpc>
                          <a:spcPts val="1300"/>
                        </a:lnSpc>
                        <a:spcBef>
                          <a:spcPts val="9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используются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7564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используются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единые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подходы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0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штатному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расписанию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424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010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83157">
                <a:tc>
                  <a:txBody>
                    <a:bodyPr/>
                    <a:lstStyle/>
                    <a:p>
                      <a:pPr algn="just" marL="91440" marR="11493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Предусмотрены</a:t>
                      </a:r>
                      <a:r>
                        <a:rPr dirty="0" sz="12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20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200" spc="-2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ры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материального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нематериального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стимулирования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(разработан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школьный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локальный</a:t>
                      </a:r>
                      <a:r>
                        <a:rPr dirty="0" sz="1200" spc="-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акт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системе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материального</a:t>
                      </a:r>
                      <a:r>
                        <a:rPr dirty="0" sz="1200" spc="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>
                        <a:lnSpc>
                          <a:spcPts val="119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нематериального</a:t>
                      </a:r>
                      <a:r>
                        <a:rPr dirty="0" sz="1200" spc="2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стимулирования,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 marR="10795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соблюдаются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требования локального  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акта)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43204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предусмотрены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меры материального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нематериального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стимулирования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91160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предусмотрены</a:t>
                      </a:r>
                      <a:r>
                        <a:rPr dirty="0" sz="120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меры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материального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нематериального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стимулирования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424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010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209499"/>
            <a:ext cx="11197590" cy="68897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15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14"/>
              <a:t>«Учитель. </a:t>
            </a:r>
            <a:r>
              <a:rPr dirty="0" spc="225"/>
              <a:t>Школьная</a:t>
            </a:r>
            <a:r>
              <a:rPr dirty="0" spc="95"/>
              <a:t> </a:t>
            </a:r>
            <a:r>
              <a:rPr dirty="0" spc="180"/>
              <a:t>команда»</a:t>
            </a:r>
          </a:p>
          <a:p>
            <a:pPr marL="12700">
              <a:lnSpc>
                <a:spcPts val="2014"/>
              </a:lnSpc>
            </a:pPr>
            <a:r>
              <a:rPr dirty="0" sz="1800" spc="155"/>
              <a:t>Критерий </a:t>
            </a:r>
            <a:r>
              <a:rPr dirty="0" sz="1800" spc="120"/>
              <a:t>«Методическое </a:t>
            </a:r>
            <a:r>
              <a:rPr dirty="0" sz="1800" spc="160"/>
              <a:t>сопровождение </a:t>
            </a:r>
            <a:r>
              <a:rPr dirty="0" sz="1800" spc="130"/>
              <a:t>педагогических </a:t>
            </a:r>
            <a:r>
              <a:rPr dirty="0" sz="1800" spc="90"/>
              <a:t>кадров. </a:t>
            </a:r>
            <a:r>
              <a:rPr dirty="0" sz="1800" spc="130"/>
              <a:t>Система</a:t>
            </a:r>
            <a:r>
              <a:rPr dirty="0" sz="1800" spc="60"/>
              <a:t> </a:t>
            </a:r>
            <a:r>
              <a:rPr dirty="0" sz="1800" spc="105"/>
              <a:t>наставничества»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26621" y="6429785"/>
            <a:ext cx="280670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34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21411" y="1384437"/>
          <a:ext cx="11396980" cy="4256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9150"/>
                <a:gridCol w="2004695"/>
                <a:gridCol w="2004695"/>
                <a:gridCol w="2004695"/>
                <a:gridCol w="2004695"/>
              </a:tblGrid>
              <a:tr h="3671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9806">
                <a:tc>
                  <a:txBody>
                    <a:bodyPr/>
                    <a:lstStyle/>
                    <a:p>
                      <a:pPr marL="91440" marR="474345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Развитие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системы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наставничества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(положение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3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наставничестве,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5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дорожная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карта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его</a:t>
                      </a:r>
                      <a:r>
                        <a:rPr dirty="0" sz="12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приказы)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619507">
                <a:tc>
                  <a:txBody>
                    <a:bodyPr/>
                    <a:lstStyle/>
                    <a:p>
                      <a:pPr marL="91440" marR="184150">
                        <a:lnSpc>
                          <a:spcPts val="1300"/>
                        </a:lnSpc>
                        <a:spcBef>
                          <a:spcPts val="30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методических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объединений/ 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кафедр/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методических</a:t>
                      </a:r>
                      <a:r>
                        <a:rPr dirty="0" sz="1200" spc="3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советов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7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694688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4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методических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объединений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/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71374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кафедр/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методических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советов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классных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руководителей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914401">
                <a:tc>
                  <a:txBody>
                    <a:bodyPr/>
                    <a:lstStyle/>
                    <a:p>
                      <a:pPr marL="90805" marR="810260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Охват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диагностикой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профессиональных</a:t>
                      </a:r>
                      <a:r>
                        <a:rPr dirty="0" sz="12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компетенций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(федеральной,</a:t>
                      </a:r>
                      <a:r>
                        <a:rPr dirty="0" sz="1200" spc="1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региональной,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самодиагностикой)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23520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20%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прошли</a:t>
                      </a:r>
                      <a:r>
                        <a:rPr dirty="0" sz="12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диагностику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0"/>
                        </a:lnSpc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компетенций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45720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</a:t>
                      </a:r>
                      <a:r>
                        <a:rPr dirty="0" sz="1200" spc="-20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диагностику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профессиональных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компетенций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45720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</a:t>
                      </a:r>
                      <a:r>
                        <a:rPr dirty="0" sz="1200" spc="-20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диагностику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профессиональных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компетенций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 marR="45593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</a:t>
                      </a:r>
                      <a:r>
                        <a:rPr dirty="0" sz="1200" spc="-20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диагностику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профессиональных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компетенций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7978">
                <a:tc>
                  <a:txBody>
                    <a:bodyPr/>
                    <a:lstStyle/>
                    <a:p>
                      <a:pPr marL="90805" marR="697865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учителей, для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которых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результатам</a:t>
                      </a:r>
                      <a:r>
                        <a:rPr dirty="0" sz="1200" spc="1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диагностики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05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разработаны</a:t>
                      </a:r>
                      <a:r>
                        <a:rPr dirty="0" sz="1200" spc="1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индивидуальные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5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образовательные</a:t>
                      </a:r>
                      <a:r>
                        <a:rPr dirty="0" sz="12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маршруты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3 %</a:t>
                      </a:r>
                      <a:r>
                        <a:rPr dirty="0" sz="1200" spc="-1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3% до 4%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1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5% до 9%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10% и более</a:t>
                      </a:r>
                      <a:r>
                        <a:rPr dirty="0" sz="1200" spc="-1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4466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14"/>
              <a:t>«Учитель. </a:t>
            </a:r>
            <a:r>
              <a:rPr dirty="0" spc="225"/>
              <a:t>Школьная</a:t>
            </a:r>
            <a:r>
              <a:rPr dirty="0" spc="65"/>
              <a:t> </a:t>
            </a:r>
            <a:r>
              <a:rPr dirty="0" spc="180"/>
              <a:t>команда»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05"/>
              <a:t>«Развитие </a:t>
            </a:r>
            <a:r>
              <a:rPr dirty="0" sz="1800"/>
              <a:t>и </a:t>
            </a:r>
            <a:r>
              <a:rPr dirty="0" sz="1800" spc="155"/>
              <a:t>повышение</a:t>
            </a:r>
            <a:r>
              <a:rPr dirty="0" sz="1800" spc="150"/>
              <a:t> </a:t>
            </a:r>
            <a:r>
              <a:rPr dirty="0" sz="1800" spc="120"/>
              <a:t>квалификации»</a:t>
            </a:r>
            <a:endParaRPr sz="1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8402" y="1205482"/>
          <a:ext cx="11939905" cy="5457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9545"/>
                <a:gridCol w="1452879"/>
                <a:gridCol w="1931034"/>
                <a:gridCol w="1864359"/>
                <a:gridCol w="1423034"/>
              </a:tblGrid>
              <a:tr h="3385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6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9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62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781">
                <a:tc>
                  <a:txBody>
                    <a:bodyPr/>
                    <a:lstStyle/>
                    <a:p>
                      <a:pPr marL="91440" marR="260985">
                        <a:lnSpc>
                          <a:spcPts val="1090"/>
                        </a:lnSpc>
                        <a:spcBef>
                          <a:spcPts val="350"/>
                        </a:spcBef>
                      </a:pP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работников,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прошедших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  повышения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квалификации, 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размещенным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Федеральном</a:t>
                      </a:r>
                      <a:r>
                        <a:rPr dirty="0" sz="10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реестре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1440" marR="752475">
                        <a:lnSpc>
                          <a:spcPts val="1100"/>
                        </a:lnSpc>
                        <a:spcBef>
                          <a:spcPts val="10"/>
                        </a:spcBef>
                      </a:pP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 профессиональных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педагогического 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0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</a:t>
                      </a:r>
                      <a:r>
                        <a:rPr dirty="0" sz="10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445134">
                        <a:lnSpc>
                          <a:spcPct val="91500"/>
                        </a:lnSpc>
                        <a:spcBef>
                          <a:spcPts val="325"/>
                        </a:spcBef>
                      </a:pP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  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78205">
                        <a:lnSpc>
                          <a:spcPct val="91500"/>
                        </a:lnSpc>
                        <a:spcBef>
                          <a:spcPts val="325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  педагогических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07085">
                        <a:lnSpc>
                          <a:spcPct val="91500"/>
                        </a:lnSpc>
                        <a:spcBef>
                          <a:spcPts val="320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60% 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60045">
                        <a:lnSpc>
                          <a:spcPct val="91500"/>
                        </a:lnSpc>
                        <a:spcBef>
                          <a:spcPts val="320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80% 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640078">
                <a:tc>
                  <a:txBody>
                    <a:bodyPr/>
                    <a:lstStyle/>
                    <a:p>
                      <a:pPr marL="90805" marR="261620">
                        <a:lnSpc>
                          <a:spcPts val="1080"/>
                        </a:lnSpc>
                        <a:spcBef>
                          <a:spcPts val="315"/>
                        </a:spcBef>
                      </a:pP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работников,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прошедших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  повышения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квалификации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инструментам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ЦОС, 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размещенным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Федеральном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реестре дополнительных профессиональных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 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педагогического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0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45134">
                        <a:lnSpc>
                          <a:spcPct val="91500"/>
                        </a:lnSpc>
                        <a:spcBef>
                          <a:spcPts val="320"/>
                        </a:spcBef>
                      </a:pP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  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их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r>
                        <a:rPr dirty="0" sz="10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878205">
                        <a:lnSpc>
                          <a:spcPct val="91500"/>
                        </a:lnSpc>
                        <a:spcBef>
                          <a:spcPts val="320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  педагогических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r>
                        <a:rPr dirty="0" sz="10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807085">
                        <a:lnSpc>
                          <a:spcPct val="91500"/>
                        </a:lnSpc>
                        <a:spcBef>
                          <a:spcPts val="315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60% 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360045">
                        <a:lnSpc>
                          <a:spcPct val="91500"/>
                        </a:lnSpc>
                        <a:spcBef>
                          <a:spcPts val="315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80% 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r>
                        <a:rPr dirty="0" sz="10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920">
                <a:tc>
                  <a:txBody>
                    <a:bodyPr/>
                    <a:lstStyle/>
                    <a:p>
                      <a:pPr marL="90805" marR="187325">
                        <a:lnSpc>
                          <a:spcPct val="91500"/>
                        </a:lnSpc>
                        <a:spcBef>
                          <a:spcPts val="320"/>
                        </a:spcBef>
                      </a:pP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управленческих </a:t>
                      </a: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кадров,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прошедших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 повышения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квалификации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сфере воспитания  </a:t>
                      </a:r>
                      <a:r>
                        <a:rPr dirty="0" sz="10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 </a:t>
                      </a:r>
                      <a:r>
                        <a:rPr dirty="0" sz="10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45770">
                        <a:lnSpc>
                          <a:spcPct val="91500"/>
                        </a:lnSpc>
                        <a:spcBef>
                          <a:spcPts val="320"/>
                        </a:spcBef>
                      </a:pP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  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878840">
                        <a:lnSpc>
                          <a:spcPct val="91500"/>
                        </a:lnSpc>
                        <a:spcBef>
                          <a:spcPts val="320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  педагогических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807720">
                        <a:lnSpc>
                          <a:spcPct val="91500"/>
                        </a:lnSpc>
                        <a:spcBef>
                          <a:spcPts val="315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60% 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360045">
                        <a:lnSpc>
                          <a:spcPct val="91500"/>
                        </a:lnSpc>
                        <a:spcBef>
                          <a:spcPts val="315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80% 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779">
                <a:tc>
                  <a:txBody>
                    <a:bodyPr/>
                    <a:lstStyle/>
                    <a:p>
                      <a:pPr marL="90170">
                        <a:lnSpc>
                          <a:spcPts val="1140"/>
                        </a:lnSpc>
                        <a:spcBef>
                          <a:spcPts val="170"/>
                        </a:spcBef>
                      </a:pP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Повышение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квалификации </a:t>
                      </a: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штатных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педагогов-психологов</a:t>
                      </a:r>
                      <a:r>
                        <a:rPr dirty="0" sz="1000" spc="1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170" marR="443230">
                        <a:lnSpc>
                          <a:spcPts val="1080"/>
                        </a:lnSpc>
                        <a:spcBef>
                          <a:spcPts val="75"/>
                        </a:spcBef>
                      </a:pP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программам, 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размещенным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Федеральном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реестре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дополнительных 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профессиональных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педагогического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0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299085">
                        <a:lnSpc>
                          <a:spcPts val="1090"/>
                        </a:lnSpc>
                        <a:spcBef>
                          <a:spcPts val="200"/>
                        </a:spcBef>
                      </a:pPr>
                      <a:r>
                        <a:rPr dirty="0" sz="10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100%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штатных</a:t>
                      </a:r>
                      <a:r>
                        <a:rPr dirty="0" sz="1000" spc="-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педагогов-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519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548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5619">
                <a:tc>
                  <a:txBody>
                    <a:bodyPr/>
                    <a:lstStyle/>
                    <a:p>
                      <a:pPr marL="90805" marR="253365">
                        <a:lnSpc>
                          <a:spcPct val="91500"/>
                        </a:lnSpc>
                        <a:spcBef>
                          <a:spcPts val="330"/>
                        </a:spcBef>
                      </a:pP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Повышение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квалификации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управленческой команды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федерального реестра образовательных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дополнительного  профессионального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 </a:t>
                      </a:r>
                      <a:r>
                        <a:rPr dirty="0" sz="10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 </a:t>
                      </a:r>
                      <a:r>
                        <a:rPr dirty="0" sz="10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708025">
                        <a:lnSpc>
                          <a:spcPct val="91500"/>
                        </a:lnSpc>
                        <a:spcBef>
                          <a:spcPts val="330"/>
                        </a:spcBef>
                        <a:tabLst>
                          <a:tab pos="354965" algn="l"/>
                        </a:tabLst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dirty="0" sz="10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ав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ите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ль 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управленческой 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команды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1440" marR="811530">
                        <a:lnSpc>
                          <a:spcPct val="91500"/>
                        </a:lnSpc>
                        <a:spcBef>
                          <a:spcPts val="330"/>
                        </a:spcBef>
                      </a:pP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50% 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ав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ен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й 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команды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000" spc="-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100%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2710" marR="380365">
                        <a:lnSpc>
                          <a:spcPts val="1090"/>
                        </a:lnSpc>
                        <a:spcBef>
                          <a:spcPts val="130"/>
                        </a:spcBef>
                      </a:pP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ав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ен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й 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команды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25980">
                <a:tc>
                  <a:txBody>
                    <a:bodyPr/>
                    <a:lstStyle/>
                    <a:p>
                      <a:pPr marL="90805" marR="302895">
                        <a:lnSpc>
                          <a:spcPct val="91500"/>
                        </a:lnSpc>
                        <a:spcBef>
                          <a:spcPts val="334"/>
                        </a:spcBef>
                      </a:pP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Обеспечение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условий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обучения учителей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дополнительным  профессиональным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программам,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направленным </a:t>
                      </a:r>
                      <a:r>
                        <a:rPr dirty="0" sz="10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формирование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навыков,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обеспечивающих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технологический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суверенитет 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страны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(математика,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физика,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информатика, </a:t>
                      </a: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химия,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биология) </a:t>
                      </a:r>
                      <a:r>
                        <a:rPr dirty="0" sz="10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три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последних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25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65735">
                        <a:lnSpc>
                          <a:spcPct val="91500"/>
                        </a:lnSpc>
                        <a:spcBef>
                          <a:spcPts val="330"/>
                        </a:spcBef>
                      </a:pP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один </a:t>
                      </a: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учитель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числа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учителей-предметников,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преподающих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1440" marR="365125">
                        <a:lnSpc>
                          <a:spcPct val="91500"/>
                        </a:lnSpc>
                        <a:spcBef>
                          <a:spcPts val="5"/>
                        </a:spcBef>
                      </a:pP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математику, </a:t>
                      </a: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физику,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информатику,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химию,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биологию,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000"/>
                        </a:lnSpc>
                      </a:pP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прошли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50"/>
                        </a:lnSpc>
                      </a:pP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программам,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 marR="606425">
                        <a:lnSpc>
                          <a:spcPts val="1100"/>
                        </a:lnSpc>
                        <a:spcBef>
                          <a:spcPts val="75"/>
                        </a:spcBef>
                      </a:pP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направленным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формирование</a:t>
                      </a:r>
                      <a:r>
                        <a:rPr dirty="0" sz="10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25"/>
                        </a:lnSpc>
                      </a:pP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навыков,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 marR="665480">
                        <a:lnSpc>
                          <a:spcPts val="1100"/>
                        </a:lnSpc>
                        <a:spcBef>
                          <a:spcPts val="70"/>
                        </a:spcBef>
                      </a:pP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печи</a:t>
                      </a:r>
                      <a:r>
                        <a:rPr dirty="0" sz="10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ю</a:t>
                      </a:r>
                      <a:r>
                        <a:rPr dirty="0" sz="10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 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технологический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75"/>
                        </a:lnSpc>
                      </a:pP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суверенитет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страны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461645" indent="-3175">
                        <a:lnSpc>
                          <a:spcPts val="1080"/>
                        </a:lnSpc>
                        <a:spcBef>
                          <a:spcPts val="40"/>
                        </a:spcBef>
                      </a:pP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</a:t>
                      </a:r>
                      <a:r>
                        <a:rPr dirty="0" sz="10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одного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учителя 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числа учителей-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предметников,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преподающих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88265">
                        <a:lnSpc>
                          <a:spcPts val="1000"/>
                        </a:lnSpc>
                      </a:pP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математику,</a:t>
                      </a:r>
                      <a:r>
                        <a:rPr dirty="0" sz="10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физику,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88265" marR="321945">
                        <a:lnSpc>
                          <a:spcPts val="1080"/>
                        </a:lnSpc>
                        <a:spcBef>
                          <a:spcPts val="75"/>
                        </a:spcBef>
                      </a:pP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информатику,</a:t>
                      </a:r>
                      <a:r>
                        <a:rPr dirty="0" sz="1000" spc="-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химию,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биологию,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88265" marR="334010" indent="-3175">
                        <a:lnSpc>
                          <a:spcPts val="1080"/>
                        </a:lnSpc>
                      </a:pP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прошли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программам,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88265" marR="542925">
                        <a:lnSpc>
                          <a:spcPts val="1080"/>
                        </a:lnSpc>
                      </a:pP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направленным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формирование</a:t>
                      </a:r>
                      <a:r>
                        <a:rPr dirty="0" sz="10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88265" marR="212725">
                        <a:lnSpc>
                          <a:spcPts val="1080"/>
                        </a:lnSpc>
                      </a:pP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навыков, 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обеспечивающих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88265" marR="427990">
                        <a:lnSpc>
                          <a:spcPts val="1080"/>
                        </a:lnSpc>
                      </a:pP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технологический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суверенитет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страны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45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732790">
                        <a:lnSpc>
                          <a:spcPts val="1590"/>
                        </a:lnSpc>
                      </a:pPr>
                      <a:r>
                        <a:rPr dirty="0" sz="1400" spc="25">
                          <a:solidFill>
                            <a:srgbClr val="BFBFBF"/>
                          </a:solidFill>
                          <a:latin typeface="Tahoma"/>
                          <a:cs typeface="Tahoma"/>
                        </a:rPr>
                        <a:t>33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4466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14"/>
              <a:t>«Учитель. </a:t>
            </a:r>
            <a:r>
              <a:rPr dirty="0" spc="225"/>
              <a:t>Школьная</a:t>
            </a:r>
            <a:r>
              <a:rPr dirty="0" spc="65"/>
              <a:t> </a:t>
            </a:r>
            <a:r>
              <a:rPr dirty="0" spc="180"/>
              <a:t>команда»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05"/>
              <a:t>«Развитие </a:t>
            </a:r>
            <a:r>
              <a:rPr dirty="0" sz="1800"/>
              <a:t>и </a:t>
            </a:r>
            <a:r>
              <a:rPr dirty="0" sz="1800" spc="155"/>
              <a:t>повышение</a:t>
            </a:r>
            <a:r>
              <a:rPr dirty="0" sz="1800" spc="150"/>
              <a:t> </a:t>
            </a:r>
            <a:r>
              <a:rPr dirty="0" sz="1800" spc="120"/>
              <a:t>квалификации»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09856" y="6429785"/>
            <a:ext cx="28384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37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3872" y="1676654"/>
          <a:ext cx="11266170" cy="2757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04540"/>
                <a:gridCol w="1985644"/>
                <a:gridCol w="1985645"/>
                <a:gridCol w="1985645"/>
                <a:gridCol w="1985645"/>
              </a:tblGrid>
              <a:tr h="393319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07186">
                <a:tc>
                  <a:txBody>
                    <a:bodyPr/>
                    <a:lstStyle/>
                    <a:p>
                      <a:pPr marL="90805" marR="534035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педагогов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конкурсном  движении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неучастие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1959" marR="427990" indent="-1270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ницип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ьном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2920" marR="487680" indent="-1397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ег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ион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ьном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80059" marR="466090" indent="-1270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росс</a:t>
                      </a:r>
                      <a:r>
                        <a:rPr dirty="0" sz="12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йс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ом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43583"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среди</a:t>
                      </a:r>
                      <a:r>
                        <a:rPr dirty="0" sz="1200" spc="4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педагогов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</a:t>
                      </a:r>
                      <a:r>
                        <a:rPr dirty="0" sz="1200" spc="20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конкурсов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6555" marR="379730">
                        <a:lnSpc>
                          <a:spcPts val="1300"/>
                        </a:lnSpc>
                        <a:spcBef>
                          <a:spcPts val="310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среди  педагогов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R="5715">
                        <a:lnSpc>
                          <a:spcPts val="120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</a:t>
                      </a:r>
                      <a:r>
                        <a:rPr dirty="0" sz="1200" spc="2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51130" marR="14922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конкурсов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муниципальном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4445">
                        <a:lnSpc>
                          <a:spcPts val="127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7825" marR="377825">
                        <a:lnSpc>
                          <a:spcPts val="1300"/>
                        </a:lnSpc>
                        <a:spcBef>
                          <a:spcPts val="310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среди  педагогов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R="5715">
                        <a:lnSpc>
                          <a:spcPts val="120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</a:t>
                      </a:r>
                      <a:r>
                        <a:rPr dirty="0" sz="1200" spc="2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51130" marR="14922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конкурсов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региональном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4445">
                        <a:lnSpc>
                          <a:spcPts val="127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7825" marR="377825">
                        <a:lnSpc>
                          <a:spcPts val="1300"/>
                        </a:lnSpc>
                        <a:spcBef>
                          <a:spcPts val="310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среди  педагогов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R="3175">
                        <a:lnSpc>
                          <a:spcPts val="120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</a:t>
                      </a:r>
                      <a:r>
                        <a:rPr dirty="0" sz="1200" spc="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51130" marR="14922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конкурсов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всероссийском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6985">
                        <a:lnSpc>
                          <a:spcPts val="127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уровне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934466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14"/>
              <a:t>«Учитель. </a:t>
            </a:r>
            <a:r>
              <a:rPr dirty="0" spc="225"/>
              <a:t>Школьная</a:t>
            </a:r>
            <a:r>
              <a:rPr dirty="0" spc="65"/>
              <a:t> </a:t>
            </a:r>
            <a:r>
              <a:rPr dirty="0" spc="180"/>
              <a:t>команда»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05"/>
              <a:t>«Развитие </a:t>
            </a:r>
            <a:r>
              <a:rPr dirty="0" sz="1800"/>
              <a:t>и </a:t>
            </a:r>
            <a:r>
              <a:rPr dirty="0" sz="1800" spc="155"/>
              <a:t>повышение</a:t>
            </a:r>
            <a:r>
              <a:rPr dirty="0" sz="1800" spc="150"/>
              <a:t> </a:t>
            </a:r>
            <a:r>
              <a:rPr dirty="0" sz="1800" spc="120"/>
              <a:t>квалификации»</a:t>
            </a:r>
            <a:endParaRPr sz="1800"/>
          </a:p>
        </p:txBody>
      </p:sp>
      <p:sp>
        <p:nvSpPr>
          <p:cNvPr id="6" name="object 6"/>
          <p:cNvSpPr txBox="1"/>
          <p:nvPr/>
        </p:nvSpPr>
        <p:spPr>
          <a:xfrm>
            <a:off x="11309856" y="6429785"/>
            <a:ext cx="28384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37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25854" y="2091817"/>
          <a:ext cx="8524240" cy="2445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2040"/>
                <a:gridCol w="3082290"/>
                <a:gridCol w="3074670"/>
              </a:tblGrid>
              <a:tr h="608838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624205" marR="675640" indent="-194945">
                        <a:lnSpc>
                          <a:spcPct val="110700"/>
                        </a:lnSpc>
                        <a:spcBef>
                          <a:spcPts val="5"/>
                        </a:spcBef>
                      </a:pPr>
                      <a:r>
                        <a:rPr dirty="0" sz="1400" spc="-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</a:t>
                      </a:r>
                      <a:r>
                        <a:rPr dirty="0" sz="1400" spc="-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а</a:t>
                      </a:r>
                      <a:r>
                        <a:rPr dirty="0" sz="14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сп</a:t>
                      </a:r>
                      <a:r>
                        <a:rPr dirty="0" sz="1400" spc="-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</a:t>
                      </a:r>
                      <a:r>
                        <a:rPr dirty="0" sz="1400" spc="-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400" spc="-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</a:t>
                      </a:r>
                      <a:r>
                        <a:rPr dirty="0" sz="1400" spc="-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400" spc="-1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л</a:t>
                      </a:r>
                      <a:r>
                        <a:rPr dirty="0" sz="1400" spc="-4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400" spc="-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н</a:t>
                      </a:r>
                      <a:r>
                        <a:rPr dirty="0" sz="14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и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  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</a:t>
                      </a:r>
                      <a:r>
                        <a:rPr dirty="0" sz="1400" spc="-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уровням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r" marR="1109345">
                        <a:lnSpc>
                          <a:spcPct val="100000"/>
                        </a:lnSpc>
                      </a:pPr>
                      <a:r>
                        <a:rPr dirty="0" sz="1400" spc="13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</a:t>
                      </a:r>
                      <a:r>
                        <a:rPr dirty="0" sz="14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</a:t>
                      </a:r>
                      <a:r>
                        <a:rPr dirty="0" sz="1400" spc="1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о</a:t>
                      </a:r>
                      <a:r>
                        <a:rPr dirty="0" sz="14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в</a:t>
                      </a:r>
                      <a:r>
                        <a:rPr dirty="0" sz="1400" spc="1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4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н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ь</a:t>
                      </a:r>
                      <a:r>
                        <a:rPr dirty="0" sz="1400" spc="-29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R="13970">
                        <a:lnSpc>
                          <a:spcPct val="100000"/>
                        </a:lnSpc>
                      </a:pPr>
                      <a:r>
                        <a:rPr dirty="0" sz="1400" spc="11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Диапазон</a:t>
                      </a:r>
                      <a:r>
                        <a:rPr dirty="0" sz="1400" spc="-2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89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385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4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40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4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зо</a:t>
                      </a:r>
                      <a:r>
                        <a:rPr dirty="0" sz="140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4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ы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й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40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11-17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883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277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4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400" spc="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</a:t>
                      </a:r>
                      <a:r>
                        <a:rPr dirty="0" sz="14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dirty="0" sz="1400" spc="1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й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18-27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883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400" spc="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Полный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4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28-32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622547" y="5001767"/>
            <a:ext cx="6522720" cy="830580"/>
          </a:xfrm>
          <a:prstGeom prst="rect">
            <a:avLst/>
          </a:prstGeom>
          <a:solidFill>
            <a:srgbClr val="F6C5F9"/>
          </a:solidFill>
        </p:spPr>
        <p:txBody>
          <a:bodyPr wrap="square" lIns="0" tIns="36195" rIns="0" bIns="0" rtlCol="0" vert="horz">
            <a:spAutoFit/>
          </a:bodyPr>
          <a:lstStyle/>
          <a:p>
            <a:pPr marL="90805" marR="296545">
              <a:lnSpc>
                <a:spcPct val="100000"/>
              </a:lnSpc>
              <a:spcBef>
                <a:spcPts val="285"/>
              </a:spcBef>
            </a:pP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Пр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нулевом 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значении 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хотя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бы </a:t>
            </a:r>
            <a:r>
              <a:rPr dirty="0" sz="1600" spc="120">
                <a:solidFill>
                  <a:srgbClr val="001F5F"/>
                </a:solidFill>
                <a:latin typeface="Tahoma"/>
                <a:cs typeface="Tahoma"/>
              </a:rPr>
              <a:t>одного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из</a:t>
            </a:r>
            <a:r>
              <a:rPr dirty="0" sz="1600" spc="-7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«критических» 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показателей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результат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по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данному</a:t>
            </a:r>
            <a:r>
              <a:rPr dirty="0" sz="1600" spc="-25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направлению</a:t>
            </a:r>
            <a:r>
              <a:rPr dirty="0" sz="1600" spc="-3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endParaRPr sz="1600">
              <a:latin typeface="Tahoma"/>
              <a:cs typeface="Tahoma"/>
            </a:endParaRPr>
          </a:p>
          <a:p>
            <a:pPr marL="90805">
              <a:lnSpc>
                <a:spcPct val="100000"/>
              </a:lnSpc>
            </a:pP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БН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У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0">
                <a:solidFill>
                  <a:srgbClr val="001F5F"/>
                </a:solidFill>
                <a:latin typeface="Tahoma"/>
                <a:cs typeface="Tahoma"/>
              </a:rPr>
              <a:t>ЛЯЕТСЯ,</a:t>
            </a:r>
            <a:r>
              <a:rPr dirty="0" sz="1600" spc="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уровень</a:t>
            </a:r>
            <a:r>
              <a:rPr dirty="0" sz="1600" spc="3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10">
                <a:solidFill>
                  <a:srgbClr val="001F5F"/>
                </a:solidFill>
                <a:latin typeface="Tahoma"/>
                <a:cs typeface="Tahoma"/>
              </a:rPr>
              <a:t>соответствия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–</a:t>
            </a:r>
            <a:r>
              <a:rPr dirty="0" sz="1600" spc="-15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ЖЕ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Б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ЗОВ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ОГ</a:t>
            </a:r>
            <a:r>
              <a:rPr dirty="0" sz="1600" spc="-30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3702" y="641766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36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47332" y="1819655"/>
            <a:ext cx="5344654" cy="503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988" y="0"/>
            <a:ext cx="589787" cy="579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94181" y="1368677"/>
            <a:ext cx="7401559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210">
                <a:solidFill>
                  <a:srgbClr val="000000"/>
                </a:solidFill>
                <a:latin typeface="Trebuchet MS"/>
                <a:cs typeface="Trebuchet MS"/>
              </a:rPr>
              <a:t>КЛЮ</a:t>
            </a:r>
            <a:r>
              <a:rPr dirty="0" sz="2400" spc="-40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5">
                <a:solidFill>
                  <a:srgbClr val="000000"/>
                </a:solidFill>
                <a:latin typeface="Trebuchet MS"/>
                <a:cs typeface="Trebuchet MS"/>
              </a:rPr>
              <a:t>ЧЕ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В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О</a:t>
            </a:r>
            <a:r>
              <a:rPr dirty="0" sz="2400" spc="-40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114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УС</a:t>
            </a:r>
            <a:r>
              <a:rPr dirty="0" sz="2400" spc="-409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ЛО</a:t>
            </a:r>
            <a:r>
              <a:rPr dirty="0" sz="2400" spc="-409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В</a:t>
            </a:r>
            <a:r>
              <a:rPr dirty="0" sz="2400" spc="-41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ИЕ</a:t>
            </a:r>
            <a:r>
              <a:rPr dirty="0" sz="2400" spc="13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60">
                <a:solidFill>
                  <a:srgbClr val="000000"/>
                </a:solidFill>
                <a:latin typeface="Trebuchet MS"/>
                <a:cs typeface="Trebuchet MS"/>
              </a:rPr>
              <a:t>«ШКОЛЬНЫЙ</a:t>
            </a:r>
            <a:r>
              <a:rPr dirty="0" sz="2400" spc="10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80">
                <a:solidFill>
                  <a:srgbClr val="000000"/>
                </a:solidFill>
                <a:latin typeface="Trebuchet MS"/>
                <a:cs typeface="Trebuchet MS"/>
              </a:rPr>
              <a:t>КЛИМАТ»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4181" y="2585720"/>
            <a:ext cx="8798560" cy="1503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30">
                <a:latin typeface="Tahoma"/>
                <a:cs typeface="Tahoma"/>
              </a:rPr>
              <a:t>«Организация психолого-педагогического</a:t>
            </a:r>
            <a:r>
              <a:rPr dirty="0" sz="1800" spc="85">
                <a:latin typeface="Tahoma"/>
                <a:cs typeface="Tahoma"/>
              </a:rPr>
              <a:t> </a:t>
            </a:r>
            <a:r>
              <a:rPr dirty="0" sz="1800" spc="140">
                <a:latin typeface="Tahoma"/>
                <a:cs typeface="Tahoma"/>
              </a:rPr>
              <a:t>сопровождения»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2050">
              <a:latin typeface="Tahoma"/>
              <a:cs typeface="Tahoma"/>
            </a:endParaRPr>
          </a:p>
          <a:p>
            <a:pPr marL="299085" marR="1248410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>
                <a:latin typeface="Tahoma"/>
                <a:cs typeface="Tahoma"/>
              </a:rPr>
              <a:t>« </a:t>
            </a:r>
            <a:r>
              <a:rPr dirty="0" sz="1800" spc="150">
                <a:latin typeface="Tahoma"/>
                <a:cs typeface="Tahoma"/>
              </a:rPr>
              <a:t>Формирование </a:t>
            </a:r>
            <a:r>
              <a:rPr dirty="0" sz="1800" spc="140">
                <a:latin typeface="Tahoma"/>
                <a:cs typeface="Tahoma"/>
              </a:rPr>
              <a:t>психологически</a:t>
            </a:r>
            <a:r>
              <a:rPr dirty="0" sz="1800" spc="-260">
                <a:latin typeface="Tahoma"/>
                <a:cs typeface="Tahoma"/>
              </a:rPr>
              <a:t> </a:t>
            </a:r>
            <a:r>
              <a:rPr dirty="0" sz="1800" spc="140">
                <a:latin typeface="Tahoma"/>
                <a:cs typeface="Tahoma"/>
              </a:rPr>
              <a:t>благоприятного  </a:t>
            </a:r>
            <a:r>
              <a:rPr dirty="0" sz="1800" spc="135">
                <a:latin typeface="Tahoma"/>
                <a:cs typeface="Tahoma"/>
              </a:rPr>
              <a:t>школьного</a:t>
            </a:r>
            <a:r>
              <a:rPr dirty="0" sz="1800" spc="130">
                <a:latin typeface="Tahoma"/>
                <a:cs typeface="Tahoma"/>
              </a:rPr>
              <a:t> </a:t>
            </a:r>
            <a:r>
              <a:rPr dirty="0" sz="1800" spc="95">
                <a:latin typeface="Tahoma"/>
                <a:cs typeface="Tahoma"/>
              </a:rPr>
              <a:t>климата»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0"/>
            <a:ext cx="12140183" cy="946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04597"/>
            <a:ext cx="530860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270"/>
              <a:t>Распределение </a:t>
            </a:r>
            <a:r>
              <a:rPr dirty="0" spc="145"/>
              <a:t>по</a:t>
            </a:r>
            <a:r>
              <a:rPr dirty="0" spc="120"/>
              <a:t> </a:t>
            </a:r>
            <a:r>
              <a:rPr dirty="0" spc="250"/>
              <a:t>уровням</a:t>
            </a:r>
            <a:r>
              <a:rPr dirty="0" spc="-580"/>
              <a:t> 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327636" y="6429873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BFBFBF"/>
                </a:solidFill>
                <a:latin typeface="Tahoma"/>
                <a:cs typeface="Tahoma"/>
              </a:rPr>
              <a:t>4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68754" y="1484630"/>
          <a:ext cx="10165715" cy="480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7665"/>
                <a:gridCol w="2413000"/>
                <a:gridCol w="2413000"/>
                <a:gridCol w="2413000"/>
              </a:tblGrid>
              <a:tr h="532511">
                <a:tc>
                  <a:txBody>
                    <a:bodyPr/>
                    <a:lstStyle/>
                    <a:p>
                      <a:pPr algn="ctr" marR="98425">
                        <a:lnSpc>
                          <a:spcPts val="1410"/>
                        </a:lnSpc>
                      </a:pPr>
                      <a:r>
                        <a:rPr dirty="0" sz="1200" spc="-15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Магистральное</a:t>
                      </a:r>
                      <a:r>
                        <a:rPr dirty="0" sz="1200" spc="-95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5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направление/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algn="ctr" marR="9334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 spc="-15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Ключевое</a:t>
                      </a:r>
                      <a:r>
                        <a:rPr dirty="0" sz="1200" spc="-90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условие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1645">
                        <a:lnSpc>
                          <a:spcPts val="1410"/>
                        </a:lnSpc>
                      </a:pPr>
                      <a:r>
                        <a:rPr dirty="0" sz="1200" spc="-10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Базовый</a:t>
                      </a:r>
                      <a:r>
                        <a:rPr dirty="0" sz="1200" spc="-105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ts val="1410"/>
                        </a:lnSpc>
                      </a:pPr>
                      <a:r>
                        <a:rPr dirty="0" sz="1200" spc="-10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Средний</a:t>
                      </a:r>
                      <a:r>
                        <a:rPr dirty="0" sz="1200" spc="-95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410"/>
                        </a:lnSpc>
                      </a:pPr>
                      <a:r>
                        <a:rPr dirty="0" sz="1200" spc="-15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Полный</a:t>
                      </a:r>
                      <a:r>
                        <a:rPr dirty="0" sz="1200" spc="-105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200" spc="-10">
                          <a:solidFill>
                            <a:srgbClr val="001F5F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marL="80645">
                        <a:lnSpc>
                          <a:spcPts val="1430"/>
                        </a:lnSpc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Знание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0"/>
                        </a:lnSpc>
                      </a:pPr>
                      <a:r>
                        <a:rPr dirty="0" sz="1200" spc="-1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15-28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430"/>
                        </a:lnSpc>
                      </a:pPr>
                      <a:r>
                        <a:rPr dirty="0" sz="1200" spc="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29-47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430"/>
                        </a:lnSpc>
                      </a:pPr>
                      <a:r>
                        <a:rPr dirty="0" sz="1200" spc="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48-53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551">
                <a:tc>
                  <a:txBody>
                    <a:bodyPr/>
                    <a:lstStyle/>
                    <a:p>
                      <a:pPr marL="80645">
                        <a:lnSpc>
                          <a:spcPts val="1430"/>
                        </a:lnSpc>
                      </a:pP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Здоровье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0"/>
                        </a:lnSpc>
                      </a:pPr>
                      <a:r>
                        <a:rPr dirty="0" sz="1200" spc="-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7-12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430"/>
                        </a:lnSpc>
                      </a:pPr>
                      <a:r>
                        <a:rPr dirty="0" sz="1200" spc="-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13-19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430"/>
                        </a:lnSpc>
                      </a:pPr>
                      <a:r>
                        <a:rPr dirty="0" sz="12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20-22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678">
                <a:tc>
                  <a:txBody>
                    <a:bodyPr/>
                    <a:lstStyle/>
                    <a:p>
                      <a:pPr marL="80010">
                        <a:lnSpc>
                          <a:spcPts val="1435"/>
                        </a:lnSpc>
                      </a:pPr>
                      <a:r>
                        <a:rPr dirty="0" sz="12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Творчество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</a:pPr>
                      <a:r>
                        <a:rPr dirty="0" sz="1200" spc="-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10-17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435"/>
                        </a:lnSpc>
                      </a:pPr>
                      <a:r>
                        <a:rPr dirty="0" sz="12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18-25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435"/>
                        </a:lnSpc>
                      </a:pPr>
                      <a:r>
                        <a:rPr dirty="0" sz="12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26-30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554">
                <a:tc>
                  <a:txBody>
                    <a:bodyPr/>
                    <a:lstStyle/>
                    <a:p>
                      <a:pPr marL="80010">
                        <a:lnSpc>
                          <a:spcPts val="1430"/>
                        </a:lnSpc>
                      </a:pP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Воспитание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0"/>
                        </a:lnSpc>
                      </a:pPr>
                      <a:r>
                        <a:rPr dirty="0" sz="1200" spc="-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10-14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ts val="1430"/>
                        </a:lnSpc>
                      </a:pPr>
                      <a:r>
                        <a:rPr dirty="0" sz="1200" spc="-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15-17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ts val="1430"/>
                        </a:lnSpc>
                      </a:pPr>
                      <a:r>
                        <a:rPr dirty="0" sz="1200" spc="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18-20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678">
                <a:tc>
                  <a:txBody>
                    <a:bodyPr/>
                    <a:lstStyle/>
                    <a:p>
                      <a:pPr marL="80010">
                        <a:lnSpc>
                          <a:spcPts val="1435"/>
                        </a:lnSpc>
                      </a:pP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Профориентация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</a:pPr>
                      <a:r>
                        <a:rPr dirty="0" sz="1200" spc="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5-7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ts val="1435"/>
                        </a:lnSpc>
                      </a:pPr>
                      <a:r>
                        <a:rPr dirty="0" sz="1200" spc="-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8-11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435"/>
                        </a:lnSpc>
                      </a:pPr>
                      <a:r>
                        <a:rPr dirty="0" sz="1200" spc="-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12-14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80010">
                        <a:lnSpc>
                          <a:spcPts val="1435"/>
                        </a:lnSpc>
                      </a:pPr>
                      <a:r>
                        <a:rPr dirty="0" sz="12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Учитель. </a:t>
                      </a:r>
                      <a:r>
                        <a:rPr dirty="0" sz="12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Школьная</a:t>
                      </a:r>
                      <a:r>
                        <a:rPr dirty="0" sz="1200" spc="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команда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6830">
                        <a:lnSpc>
                          <a:spcPts val="1435"/>
                        </a:lnSpc>
                      </a:pPr>
                      <a:r>
                        <a:rPr dirty="0" sz="1200" spc="-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11-17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435"/>
                        </a:lnSpc>
                      </a:pP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18-27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435"/>
                        </a:lnSpc>
                      </a:pPr>
                      <a:r>
                        <a:rPr dirty="0" sz="1200" spc="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28-32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8379">
                <a:tc>
                  <a:txBody>
                    <a:bodyPr/>
                    <a:lstStyle/>
                    <a:p>
                      <a:pPr marL="79375">
                        <a:lnSpc>
                          <a:spcPts val="1435"/>
                        </a:lnSpc>
                      </a:pP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Школьный</a:t>
                      </a:r>
                      <a:r>
                        <a:rPr dirty="0" sz="1200" spc="-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климат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</a:pPr>
                      <a:r>
                        <a:rPr dirty="0" sz="1200" spc="-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6-13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435"/>
                        </a:lnSpc>
                      </a:pPr>
                      <a:r>
                        <a:rPr dirty="0" sz="1200" spc="-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14-16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435"/>
                        </a:lnSpc>
                      </a:pPr>
                      <a:r>
                        <a:rPr dirty="0" sz="1200" spc="-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17-19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7343">
                <a:tc>
                  <a:txBody>
                    <a:bodyPr/>
                    <a:lstStyle/>
                    <a:p>
                      <a:pPr marL="79375">
                        <a:lnSpc>
                          <a:spcPts val="1435"/>
                        </a:lnSpc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Образовательная</a:t>
                      </a:r>
                      <a:r>
                        <a:rPr dirty="0" sz="1200" spc="3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среда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35"/>
                        </a:lnSpc>
                      </a:pPr>
                      <a:r>
                        <a:rPr dirty="0" sz="1200" spc="-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8-11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435"/>
                        </a:lnSpc>
                      </a:pPr>
                      <a:r>
                        <a:rPr dirty="0" sz="1200" spc="-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12-14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435"/>
                        </a:lnSpc>
                      </a:pPr>
                      <a:r>
                        <a:rPr dirty="0" sz="1200" spc="-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15-17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69615">
                <a:tc>
                  <a:txBody>
                    <a:bodyPr/>
                    <a:lstStyle/>
                    <a:p>
                      <a:pPr marL="79375">
                        <a:lnSpc>
                          <a:spcPts val="1435"/>
                        </a:lnSpc>
                      </a:pP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ИТОГ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435"/>
                        </a:lnSpc>
                      </a:pPr>
                      <a:r>
                        <a:rPr dirty="0" sz="1200" spc="-1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72-122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58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Дополнительное</a:t>
                      </a:r>
                      <a:r>
                        <a:rPr dirty="0" sz="1200" spc="-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условие: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595630" marR="566420" indent="-19050">
                        <a:lnSpc>
                          <a:spcPct val="110800"/>
                        </a:lnSpc>
                      </a:pPr>
                      <a:r>
                        <a:rPr dirty="0" sz="12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отсутствуют  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ра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200" spc="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ые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82880" marR="153035">
                        <a:lnSpc>
                          <a:spcPct val="110800"/>
                        </a:lnSpc>
                        <a:spcBef>
                          <a:spcPts val="15"/>
                        </a:spcBef>
                      </a:pPr>
                      <a:r>
                        <a:rPr dirty="0" sz="12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направления 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ключевые  </a:t>
                      </a:r>
                      <a:r>
                        <a:rPr dirty="0" sz="12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условия, </a:t>
                      </a:r>
                      <a:r>
                        <a:rPr dirty="0" sz="1200" spc="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200" spc="3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которым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2286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набрано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27660" marR="297180" indent="165735">
                        <a:lnSpc>
                          <a:spcPct val="105800"/>
                        </a:lnSpc>
                        <a:spcBef>
                          <a:spcPts val="265"/>
                        </a:spcBef>
                      </a:pP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0 </a:t>
                      </a:r>
                      <a:r>
                        <a:rPr dirty="0" sz="12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баллов </a:t>
                      </a: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(если </a:t>
                      </a:r>
                      <a:r>
                        <a:rPr dirty="0" sz="12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2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выполнено, </a:t>
                      </a:r>
                      <a:r>
                        <a:rPr dirty="0" sz="1200" spc="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то </a:t>
                      </a: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школа  </a:t>
                      </a: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соответствует</a:t>
                      </a:r>
                      <a:r>
                        <a:rPr dirty="0" sz="1200" spc="-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уровню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59309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ниже</a:t>
                      </a:r>
                      <a:r>
                        <a:rPr dirty="0" sz="12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базового)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435"/>
                        </a:lnSpc>
                      </a:pPr>
                      <a:r>
                        <a:rPr dirty="0" sz="1200" spc="-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123-179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52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Дополнительное условие:</a:t>
                      </a:r>
                      <a:r>
                        <a:rPr dirty="0" sz="1200" spc="2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554990" marR="536575" indent="301625">
                        <a:lnSpc>
                          <a:spcPct val="110800"/>
                        </a:lnSpc>
                      </a:pP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каждому  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ра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но</a:t>
                      </a:r>
                      <a:r>
                        <a:rPr dirty="0" sz="1200" spc="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213360" marR="196850">
                        <a:lnSpc>
                          <a:spcPct val="110800"/>
                        </a:lnSpc>
                        <a:spcBef>
                          <a:spcPts val="15"/>
                        </a:spcBef>
                      </a:pP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направлению 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-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каждому  </a:t>
                      </a:r>
                      <a:r>
                        <a:rPr dirty="0" sz="12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ключевому</a:t>
                      </a:r>
                      <a:r>
                        <a:rPr dirty="0" sz="1200" spc="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условию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26034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набрано </a:t>
                      </a:r>
                      <a:r>
                        <a:rPr dirty="0" sz="12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1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50%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14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баллов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R="1270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(если </a:t>
                      </a:r>
                      <a:r>
                        <a:rPr dirty="0" sz="12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выполнено,</a:t>
                      </a:r>
                      <a:r>
                        <a:rPr dirty="0" sz="1200" spc="-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346075" marR="362585">
                        <a:lnSpc>
                          <a:spcPct val="110800"/>
                        </a:lnSpc>
                        <a:spcBef>
                          <a:spcPts val="15"/>
                        </a:spcBef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школа </a:t>
                      </a: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соответствует  </a:t>
                      </a:r>
                      <a:r>
                        <a:rPr dirty="0" sz="12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базовому</a:t>
                      </a: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уровню)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435"/>
                        </a:lnSpc>
                      </a:pPr>
                      <a:r>
                        <a:rPr dirty="0" sz="1200" spc="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180-207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841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Дополнительное условие:</a:t>
                      </a:r>
                      <a:r>
                        <a:rPr dirty="0" sz="1200" spc="2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556260" marR="535305" indent="301625">
                        <a:lnSpc>
                          <a:spcPct val="110800"/>
                        </a:lnSpc>
                      </a:pP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каждому  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ра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ь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но</a:t>
                      </a:r>
                      <a:r>
                        <a:rPr dirty="0" sz="1200" spc="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215265" marR="192405">
                        <a:lnSpc>
                          <a:spcPct val="110800"/>
                        </a:lnSpc>
                        <a:spcBef>
                          <a:spcPts val="15"/>
                        </a:spcBef>
                      </a:pP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направлению 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каждому  </a:t>
                      </a:r>
                      <a:r>
                        <a:rPr dirty="0" sz="12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ключевому</a:t>
                      </a:r>
                      <a:r>
                        <a:rPr dirty="0" sz="1200" spc="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условию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29209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набрано </a:t>
                      </a:r>
                      <a:r>
                        <a:rPr dirty="0" sz="12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1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50%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71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баллов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1270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(если </a:t>
                      </a:r>
                      <a:r>
                        <a:rPr dirty="0" sz="12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выполнено,</a:t>
                      </a:r>
                      <a:r>
                        <a:rPr dirty="0" sz="1200" spc="-1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ctr" marL="364490" marR="344170">
                        <a:lnSpc>
                          <a:spcPct val="110800"/>
                        </a:lnSpc>
                        <a:spcBef>
                          <a:spcPts val="15"/>
                        </a:spcBef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школа </a:t>
                      </a: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соответствует  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среднему</a:t>
                      </a:r>
                      <a:r>
                        <a:rPr dirty="0" sz="12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уровню)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920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8512175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204"/>
              <a:t>«Школьный</a:t>
            </a:r>
            <a:r>
              <a:rPr dirty="0" spc="100"/>
              <a:t> </a:t>
            </a:r>
            <a:r>
              <a:rPr dirty="0" spc="155"/>
              <a:t>климат»</a:t>
            </a:r>
          </a:p>
          <a:p>
            <a:pPr marL="12700">
              <a:lnSpc>
                <a:spcPts val="2085"/>
              </a:lnSpc>
            </a:pPr>
            <a:r>
              <a:rPr dirty="0" sz="1800" spc="155"/>
              <a:t>Критерий </a:t>
            </a:r>
            <a:r>
              <a:rPr dirty="0" sz="1800" spc="130"/>
              <a:t>«Организация психолого-педагогического</a:t>
            </a:r>
            <a:r>
              <a:rPr dirty="0" sz="1800" spc="80"/>
              <a:t> </a:t>
            </a:r>
            <a:r>
              <a:rPr dirty="0" sz="1800" spc="140"/>
              <a:t>сопровождения»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11360148" y="6436897"/>
            <a:ext cx="97790" cy="21526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BFBFBF"/>
                </a:solidFill>
                <a:latin typeface="Tahoma"/>
                <a:cs typeface="Tahoma"/>
              </a:rPr>
              <a:t>3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47448" y="6628500"/>
            <a:ext cx="1231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BFBFBF"/>
                </a:solidFill>
                <a:latin typeface="Tahoma"/>
                <a:cs typeface="Tahoma"/>
              </a:rPr>
              <a:t>7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2659" y="922526"/>
          <a:ext cx="11496040" cy="5773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1315"/>
                <a:gridCol w="1696719"/>
                <a:gridCol w="2628900"/>
                <a:gridCol w="1741170"/>
                <a:gridCol w="1238884"/>
              </a:tblGrid>
              <a:tr h="2514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50" spc="7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050">
                        <a:latin typeface="Trebuchet MS"/>
                        <a:cs typeface="Trebuchet MS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880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32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43583">
                <a:tc>
                  <a:txBody>
                    <a:bodyPr/>
                    <a:lstStyle/>
                    <a:p>
                      <a:pPr marL="90805" marR="1236980">
                        <a:lnSpc>
                          <a:spcPts val="1200"/>
                        </a:lnSpc>
                        <a:spcBef>
                          <a:spcPts val="209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r>
                        <a:rPr dirty="0" sz="105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общеобразовательной</a:t>
                      </a:r>
                      <a:r>
                        <a:rPr dirty="0" sz="105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педагога-психолога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1978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382270">
                        <a:lnSpc>
                          <a:spcPts val="1100"/>
                        </a:lnSpc>
                        <a:spcBef>
                          <a:spcPts val="28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педагога-психолога</a:t>
                      </a:r>
                      <a:r>
                        <a:rPr dirty="0" sz="1050" spc="-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05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качестве: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868044">
                        <a:lnSpc>
                          <a:spcPts val="1090"/>
                        </a:lnSpc>
                        <a:spcBef>
                          <a:spcPts val="115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-внешнего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совместителя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05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algn="just" marL="90170" marR="973455">
                        <a:lnSpc>
                          <a:spcPct val="87100"/>
                        </a:lnSpc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-привлеченного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1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рамках  сетевого</a:t>
                      </a:r>
                      <a:r>
                        <a:rPr dirty="0" sz="105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взаимодействия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algn="just" marL="90170">
                        <a:lnSpc>
                          <a:spcPts val="1200"/>
                        </a:lnSpc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 штатного</a:t>
                      </a:r>
                      <a:r>
                        <a:rPr dirty="0" sz="1050" spc="-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специалиста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353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955548">
                <a:tc>
                  <a:txBody>
                    <a:bodyPr/>
                    <a:lstStyle/>
                    <a:p>
                      <a:pPr marL="90805" marR="705485">
                        <a:lnSpc>
                          <a:spcPts val="1200"/>
                        </a:lnSpc>
                        <a:spcBef>
                          <a:spcPts val="2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r>
                        <a:rPr dirty="0" sz="105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050" spc="-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отдельного</a:t>
                      </a:r>
                      <a:r>
                        <a:rPr dirty="0" sz="105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кабинета</a:t>
                      </a:r>
                      <a:r>
                        <a:rPr dirty="0" sz="105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педагога- 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психолога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191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32740">
                        <a:lnSpc>
                          <a:spcPct val="899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в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отдельного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кабинета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педагога-психолога</a:t>
                      </a:r>
                      <a:r>
                        <a:rPr dirty="0" sz="1050" spc="-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автоматизированным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рабочим</a:t>
                      </a:r>
                      <a:r>
                        <a:rPr dirty="0" sz="105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местом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353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3494">
                <a:tc>
                  <a:txBody>
                    <a:bodyPr/>
                    <a:lstStyle/>
                    <a:p>
                      <a:pPr algn="just" marL="90805" marR="794385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r>
                        <a:rPr dirty="0" sz="105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локальных</a:t>
                      </a:r>
                      <a:r>
                        <a:rPr dirty="0" sz="105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актов</a:t>
                      </a:r>
                      <a:r>
                        <a:rPr dirty="0" sz="105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050" spc="-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050" spc="-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психолого- 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педагогического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сопровождения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участников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образовательных</a:t>
                      </a:r>
                      <a:r>
                        <a:rPr dirty="0" sz="1050" spc="-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отношений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1978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334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3494">
                <a:tc>
                  <a:txBody>
                    <a:bodyPr/>
                    <a:lstStyle/>
                    <a:p>
                      <a:pPr marL="90805">
                        <a:lnSpc>
                          <a:spcPts val="1195"/>
                        </a:lnSpc>
                        <a:spcBef>
                          <a:spcPts val="190"/>
                        </a:spcBef>
                      </a:pP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r>
                        <a:rPr dirty="0" sz="1050" spc="-1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штате</a:t>
                      </a:r>
                      <a:r>
                        <a:rPr dirty="0" sz="1050" spc="-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общеобразовательной</a:t>
                      </a:r>
                      <a:r>
                        <a:rPr dirty="0" sz="1050" spc="-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374650" indent="-635">
                        <a:lnSpc>
                          <a:spcPts val="1140"/>
                        </a:lnSpc>
                        <a:spcBef>
                          <a:spcPts val="75"/>
                        </a:spcBef>
                      </a:pPr>
                      <a:r>
                        <a:rPr dirty="0" sz="105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социального </a:t>
                      </a:r>
                      <a:r>
                        <a:rPr dirty="0" sz="105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педагога, </a:t>
                      </a:r>
                      <a:r>
                        <a:rPr dirty="0" sz="105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обеспечивающего </a:t>
                      </a:r>
                      <a:r>
                        <a:rPr dirty="0" sz="105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оказание 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dirty="0" sz="1050" spc="-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1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мо</a:t>
                      </a:r>
                      <a:r>
                        <a:rPr dirty="0" sz="1050" spc="-1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050" spc="-1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целевым</a:t>
                      </a:r>
                      <a:r>
                        <a:rPr dirty="0" sz="1050" spc="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группам</a:t>
                      </a:r>
                      <a:r>
                        <a:rPr dirty="0" sz="105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19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334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3494">
                <a:tc>
                  <a:txBody>
                    <a:bodyPr/>
                    <a:lstStyle/>
                    <a:p>
                      <a:pPr marL="90805">
                        <a:lnSpc>
                          <a:spcPts val="1195"/>
                        </a:lnSpc>
                        <a:spcBef>
                          <a:spcPts val="19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r>
                        <a:rPr dirty="0" sz="1050" spc="-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штате</a:t>
                      </a:r>
                      <a:r>
                        <a:rPr dirty="0" sz="1050" spc="-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общеобразовательной</a:t>
                      </a:r>
                      <a:r>
                        <a:rPr dirty="0" sz="105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455295" indent="-635">
                        <a:lnSpc>
                          <a:spcPts val="1140"/>
                        </a:lnSpc>
                        <a:spcBef>
                          <a:spcPts val="75"/>
                        </a:spcBef>
                      </a:pP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учителя-дефектолога,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обеспечивающего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оказание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dirty="0" sz="1050" spc="-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мо</a:t>
                      </a:r>
                      <a:r>
                        <a:rPr dirty="0" sz="105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05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целевым</a:t>
                      </a:r>
                      <a:r>
                        <a:rPr dirty="0" sz="105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группам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191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353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just" marL="90805" marR="126364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штате общеобразовательной организации </a:t>
                      </a:r>
                      <a:r>
                        <a:rPr dirty="0" sz="105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учителя-  </a:t>
                      </a:r>
                      <a:r>
                        <a:rPr dirty="0" sz="105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логопеда,</a:t>
                      </a:r>
                      <a:r>
                        <a:rPr dirty="0" sz="1050" spc="-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обеспечивающего</a:t>
                      </a:r>
                      <a:r>
                        <a:rPr dirty="0" sz="1050" spc="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оказание</a:t>
                      </a:r>
                      <a:r>
                        <a:rPr dirty="0" sz="1050" spc="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dirty="0" sz="1050" spc="-1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-1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мо</a:t>
                      </a:r>
                      <a:r>
                        <a:rPr dirty="0" sz="1050" spc="-1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щи</a:t>
                      </a:r>
                      <a:r>
                        <a:rPr dirty="0" sz="1050" spc="2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целевым 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группам</a:t>
                      </a:r>
                      <a:r>
                        <a:rPr dirty="0" sz="1050" spc="-1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19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су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353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68081">
                <a:tc>
                  <a:txBody>
                    <a:bodyPr/>
                    <a:lstStyle/>
                    <a:p>
                      <a:pPr marL="90805">
                        <a:lnSpc>
                          <a:spcPts val="1195"/>
                        </a:lnSpc>
                        <a:spcBef>
                          <a:spcPts val="190"/>
                        </a:spcBef>
                      </a:pP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Доля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r>
                        <a:rPr dirty="0" sz="1050" spc="-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35"/>
                        </a:lnSpc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организаций,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принявших </a:t>
                      </a:r>
                      <a:r>
                        <a:rPr dirty="0" sz="105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социально-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1440" marR="198755" indent="-635">
                        <a:lnSpc>
                          <a:spcPct val="90000"/>
                        </a:lnSpc>
                        <a:spcBef>
                          <a:spcPts val="70"/>
                        </a:spcBef>
                      </a:pP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психологическом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тестировании </a:t>
                      </a:r>
                      <a:r>
                        <a:rPr dirty="0" sz="105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выявление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рисков 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употребления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наркотических средств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-1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психотропных  </a:t>
                      </a:r>
                      <a:r>
                        <a:rPr dirty="0" sz="105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веществ,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общей численности</a:t>
                      </a:r>
                      <a:r>
                        <a:rPr dirty="0" sz="1050" spc="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1440" marR="315595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организаций, которые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могли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принять</a:t>
                      </a:r>
                      <a:r>
                        <a:rPr dirty="0" sz="1050" spc="-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</a:t>
                      </a:r>
                      <a:r>
                        <a:rPr dirty="0" sz="105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данном</a:t>
                      </a:r>
                      <a:r>
                        <a:rPr dirty="0" sz="105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тестировании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30"/>
                        </a:lnSpc>
                        <a:spcBef>
                          <a:spcPts val="130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05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70%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30"/>
                        </a:lnSpc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05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70% </a:t>
                      </a:r>
                      <a:r>
                        <a:rPr dirty="0" sz="105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79%</a:t>
                      </a:r>
                      <a:r>
                        <a:rPr dirty="0" sz="1050" spc="-2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30"/>
                        </a:lnSpc>
                        <a:spcBef>
                          <a:spcPts val="12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80%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</a:t>
                      </a:r>
                      <a:r>
                        <a:rPr dirty="0" sz="105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89%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30"/>
                        </a:lnSpc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29539" marR="137795" indent="53340">
                        <a:lnSpc>
                          <a:spcPts val="1200"/>
                        </a:lnSpc>
                        <a:spcBef>
                          <a:spcPts val="215"/>
                        </a:spcBef>
                      </a:pPr>
                      <a:r>
                        <a:rPr dirty="0" sz="105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90%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ю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щихс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91440"/>
            <a:ext cx="11099291" cy="854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96977"/>
            <a:ext cx="9827260" cy="7188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29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204"/>
              <a:t>«Школьный</a:t>
            </a:r>
            <a:r>
              <a:rPr dirty="0" spc="105"/>
              <a:t> </a:t>
            </a:r>
            <a:r>
              <a:rPr dirty="0" spc="155"/>
              <a:t>климат»</a:t>
            </a:r>
          </a:p>
          <a:p>
            <a:pPr marL="12700">
              <a:lnSpc>
                <a:spcPts val="2130"/>
              </a:lnSpc>
            </a:pPr>
            <a:r>
              <a:rPr dirty="0" sz="1800" spc="155"/>
              <a:t>Критерий </a:t>
            </a:r>
            <a:r>
              <a:rPr dirty="0" sz="1800"/>
              <a:t>« </a:t>
            </a:r>
            <a:r>
              <a:rPr dirty="0" sz="1800" spc="150"/>
              <a:t>Формирование </a:t>
            </a:r>
            <a:r>
              <a:rPr dirty="0" sz="1800" spc="140"/>
              <a:t>психологически благоприятного </a:t>
            </a:r>
            <a:r>
              <a:rPr dirty="0" sz="1800" spc="135"/>
              <a:t>школьного</a:t>
            </a:r>
            <a:r>
              <a:rPr dirty="0" sz="1800" spc="-330"/>
              <a:t> </a:t>
            </a:r>
            <a:r>
              <a:rPr dirty="0" sz="1800" spc="105"/>
              <a:t>климата»</a:t>
            </a:r>
            <a:endParaRPr sz="1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5572" y="1069594"/>
          <a:ext cx="12007850" cy="5601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48379"/>
                <a:gridCol w="2126615"/>
                <a:gridCol w="2984499"/>
                <a:gridCol w="2710815"/>
                <a:gridCol w="615315"/>
              </a:tblGrid>
              <a:tr h="255903"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6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B="0" marT="3556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71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53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51560">
                <a:tc>
                  <a:txBody>
                    <a:bodyPr/>
                    <a:lstStyle/>
                    <a:p>
                      <a:pPr marL="90805" marR="151130">
                        <a:lnSpc>
                          <a:spcPts val="1080"/>
                        </a:lnSpc>
                        <a:spcBef>
                          <a:spcPts val="320"/>
                        </a:spcBef>
                      </a:pP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Оказание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психолого-педагогической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помощи  целевым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группам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(испытывающим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трудности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обучении;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находящимся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трудной 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жизненной </a:t>
                      </a:r>
                      <a:r>
                        <a:rPr dirty="0" sz="10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ситуации;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детям-сиротам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детям,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оставшимся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без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попечения</a:t>
                      </a:r>
                      <a:r>
                        <a:rPr dirty="0" sz="10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родителей;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00"/>
                        </a:lnSpc>
                      </a:pP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обучающимся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О В З и </a:t>
                      </a:r>
                      <a:r>
                        <a:rPr dirty="0" sz="10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</a:t>
                      </a:r>
                      <a:r>
                        <a:rPr dirty="0" sz="10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инвалидностью;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40"/>
                        </a:lnSpc>
                      </a:pP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одаренным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детям)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988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000" spc="-1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85750">
                        <a:lnSpc>
                          <a:spcPts val="1080"/>
                        </a:lnSpc>
                        <a:spcBef>
                          <a:spcPts val="315"/>
                        </a:spcBef>
                      </a:pP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реализуется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виде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отдельных 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индивидуальных 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консультаций отдельных участников  образовательных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отношений 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(обучающихся,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родителей,</a:t>
                      </a:r>
                      <a:r>
                        <a:rPr dirty="0" sz="10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педагогов)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40"/>
                        </a:lnSpc>
                        <a:spcBef>
                          <a:spcPts val="175"/>
                        </a:spcBef>
                      </a:pP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r>
                        <a:rPr dirty="0" sz="1000" spc="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психолого-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 marR="259715">
                        <a:lnSpc>
                          <a:spcPts val="1080"/>
                        </a:lnSpc>
                        <a:spcBef>
                          <a:spcPts val="75"/>
                        </a:spcBef>
                      </a:pP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педагогическая </a:t>
                      </a:r>
                      <a:r>
                        <a:rPr dirty="0" sz="10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программа </a:t>
                      </a:r>
                      <a:r>
                        <a:rPr dirty="0" sz="10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 </a:t>
                      </a:r>
                      <a:r>
                        <a:rPr dirty="0" sz="10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комплекс </a:t>
                      </a: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мероприятий</a:t>
                      </a:r>
                      <a:r>
                        <a:rPr dirty="0" sz="1000" spc="3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1440" marR="839469" indent="-635">
                        <a:lnSpc>
                          <a:spcPts val="1080"/>
                        </a:lnSpc>
                      </a:pP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каждой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целевых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групп  обучающихся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ts val="2650"/>
                        </a:lnSpc>
                      </a:pPr>
                      <a:r>
                        <a:rPr dirty="0" sz="2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640078">
                <a:tc>
                  <a:txBody>
                    <a:bodyPr/>
                    <a:lstStyle/>
                    <a:p>
                      <a:pPr marL="90805" marR="178435">
                        <a:lnSpc>
                          <a:spcPts val="1090"/>
                        </a:lnSpc>
                        <a:spcBef>
                          <a:spcPts val="215"/>
                        </a:spcBef>
                      </a:pP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Формирование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психологически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благоприятного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пространства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</a:t>
                      </a:r>
                      <a:r>
                        <a:rPr dirty="0" sz="10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730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80"/>
                        </a:lnSpc>
                      </a:pP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r>
                        <a:rPr dirty="0" sz="1000" spc="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специальных</a:t>
                      </a:r>
                      <a:r>
                        <a:rPr dirty="0" sz="1000" spc="-2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тематических</a:t>
                      </a:r>
                      <a:r>
                        <a:rPr dirty="0" sz="10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зон</a:t>
                      </a:r>
                      <a:r>
                        <a:rPr dirty="0" sz="1000" spc="-2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36525">
                        <a:lnSpc>
                          <a:spcPts val="1080"/>
                        </a:lnSpc>
                        <a:spcBef>
                          <a:spcPts val="320"/>
                        </a:spcBef>
                      </a:pPr>
                      <a:r>
                        <a:rPr dirty="0" sz="10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выделение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оснащение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тематических  пространств </a:t>
                      </a:r>
                      <a:r>
                        <a:rPr dirty="0" sz="10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для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0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(зона 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общения, </a:t>
                      </a:r>
                      <a:r>
                        <a:rPr dirty="0" sz="100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игровая </a:t>
                      </a:r>
                      <a:r>
                        <a:rPr dirty="0" sz="10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зона, </a:t>
                      </a:r>
                      <a:r>
                        <a:rPr dirty="0" sz="1000" spc="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зона</a:t>
                      </a:r>
                      <a:r>
                        <a:rPr dirty="0" sz="1000" spc="-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релаксации 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иное)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14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ts val="2650"/>
                        </a:lnSpc>
                      </a:pPr>
                      <a:r>
                        <a:rPr dirty="0" sz="2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7241">
                <a:tc>
                  <a:txBody>
                    <a:bodyPr/>
                    <a:lstStyle/>
                    <a:p>
                      <a:pPr marL="90805" marR="673100">
                        <a:lnSpc>
                          <a:spcPts val="1090"/>
                        </a:lnSpc>
                        <a:spcBef>
                          <a:spcPts val="355"/>
                        </a:spcBef>
                      </a:pP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кабинете педагога-психолога  </a:t>
                      </a: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оборудованных 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зон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(помещений)</a:t>
                      </a:r>
                      <a:r>
                        <a:rPr dirty="0" sz="10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для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40"/>
                        </a:lnSpc>
                      </a:pPr>
                      <a:r>
                        <a:rPr dirty="0" sz="10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проведения </a:t>
                      </a:r>
                      <a:r>
                        <a:rPr dirty="0" sz="10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индивидуальных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групповых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 marR="548640">
                        <a:lnSpc>
                          <a:spcPts val="1090"/>
                        </a:lnSpc>
                        <a:spcBef>
                          <a:spcPts val="80"/>
                        </a:spcBef>
                      </a:pP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консультаций, </a:t>
                      </a:r>
                      <a:r>
                        <a:rPr dirty="0" sz="10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психологической 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разгрузки,  </a:t>
                      </a:r>
                      <a:r>
                        <a:rPr dirty="0" sz="10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коррекционно- </a:t>
                      </a:r>
                      <a:r>
                        <a:rPr dirty="0" sz="10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развивающей</a:t>
                      </a:r>
                      <a:r>
                        <a:rPr dirty="0" sz="1000" spc="-1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работы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80"/>
                        </a:lnSpc>
                      </a:pP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r>
                        <a:rPr dirty="0" sz="1000" spc="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специальных</a:t>
                      </a:r>
                      <a:r>
                        <a:rPr dirty="0" sz="1000" spc="-2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тематических</a:t>
                      </a:r>
                      <a:r>
                        <a:rPr dirty="0" sz="10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зон</a:t>
                      </a:r>
                      <a:r>
                        <a:rPr dirty="0" sz="1000" spc="-2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74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специальных тематических</a:t>
                      </a:r>
                      <a:r>
                        <a:rPr dirty="0" sz="100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зон</a:t>
                      </a:r>
                      <a:r>
                        <a:rPr dirty="0" sz="1000" spc="-2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14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ts val="2650"/>
                        </a:lnSpc>
                      </a:pPr>
                      <a:r>
                        <a:rPr dirty="0" sz="2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48358">
                <a:tc>
                  <a:txBody>
                    <a:bodyPr/>
                    <a:lstStyle/>
                    <a:p>
                      <a:pPr marL="90805" marR="178435">
                        <a:lnSpc>
                          <a:spcPts val="1090"/>
                        </a:lnSpc>
                        <a:spcBef>
                          <a:spcPts val="220"/>
                        </a:spcBef>
                      </a:pPr>
                      <a:r>
                        <a:rPr dirty="0" sz="10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Формирование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психологически </a:t>
                      </a:r>
                      <a:r>
                        <a:rPr dirty="0" sz="10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благоприятного  </a:t>
                      </a:r>
                      <a:r>
                        <a:rPr dirty="0" sz="10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 </a:t>
                      </a:r>
                      <a:r>
                        <a:rPr dirty="0" sz="10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пространства </a:t>
                      </a:r>
                      <a:r>
                        <a:rPr dirty="0" sz="10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</a:t>
                      </a:r>
                      <a:r>
                        <a:rPr dirty="0" sz="10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2794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85"/>
                        </a:lnSpc>
                      </a:pP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r>
                        <a:rPr dirty="0" sz="1000" spc="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специальных</a:t>
                      </a:r>
                      <a:r>
                        <a:rPr dirty="0" sz="1000" spc="-2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тематических</a:t>
                      </a:r>
                      <a:r>
                        <a:rPr dirty="0" sz="10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зон</a:t>
                      </a:r>
                      <a:r>
                        <a:rPr dirty="0" sz="1000" spc="-2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85"/>
                        </a:lnSpc>
                      </a:pPr>
                      <a:r>
                        <a:rPr dirty="0" sz="10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выделение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оснащение</a:t>
                      </a:r>
                      <a:r>
                        <a:rPr dirty="0" sz="10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тематического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78740" marR="177165">
                        <a:lnSpc>
                          <a:spcPct val="108000"/>
                        </a:lnSpc>
                        <a:spcBef>
                          <a:spcPts val="10"/>
                        </a:spcBef>
                      </a:pP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пространства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(помещения) </a:t>
                      </a:r>
                      <a:r>
                        <a:rPr dirty="0" sz="10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для </a:t>
                      </a:r>
                      <a:r>
                        <a:rPr dirty="0" sz="1000" spc="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отдыха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0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эмоционального</a:t>
                      </a:r>
                      <a:r>
                        <a:rPr dirty="0" sz="1000" spc="2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восстановления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педагогов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14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ts val="2650"/>
                        </a:lnSpc>
                      </a:pPr>
                      <a:r>
                        <a:rPr dirty="0" sz="2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Профилактика </a:t>
                      </a:r>
                      <a:r>
                        <a:rPr dirty="0" sz="100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травли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образовательной</a:t>
                      </a:r>
                      <a:r>
                        <a:rPr dirty="0" sz="10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среде</a:t>
                      </a:r>
                      <a:r>
                        <a:rPr dirty="0" sz="1000" spc="-2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988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000" spc="-1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984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реализуется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виде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отдельных  </a:t>
                      </a:r>
                      <a:r>
                        <a:rPr dirty="0" sz="10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мероприятий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(или) </a:t>
                      </a:r>
                      <a:r>
                        <a:rPr dirty="0" sz="10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индивидуальных 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консультаций отдельных участников  </a:t>
                      </a: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образовательных </a:t>
                      </a:r>
                      <a:r>
                        <a:rPr dirty="0" sz="10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отношений  </a:t>
                      </a:r>
                      <a:r>
                        <a:rPr dirty="0" sz="10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(обучающихся,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родителей,</a:t>
                      </a:r>
                      <a:r>
                        <a:rPr dirty="0" sz="10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педагогов)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r>
                        <a:rPr dirty="0" sz="1000" spc="1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психолого-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 marR="260350">
                        <a:lnSpc>
                          <a:spcPct val="100000"/>
                        </a:lnSpc>
                      </a:pP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педагогическая </a:t>
                      </a:r>
                      <a:r>
                        <a:rPr dirty="0" sz="10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программа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(или)  </a:t>
                      </a:r>
                      <a:r>
                        <a:rPr dirty="0" sz="10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комплекс </a:t>
                      </a:r>
                      <a:r>
                        <a:rPr dirty="0" sz="10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мероприятий </a:t>
                      </a:r>
                      <a:r>
                        <a:rPr dirty="0" sz="10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профилактике</a:t>
                      </a:r>
                      <a:r>
                        <a:rPr dirty="0" sz="1000" spc="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травли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ts val="2650"/>
                        </a:lnSpc>
                      </a:pPr>
                      <a:r>
                        <a:rPr dirty="0" sz="2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61477">
                <a:tc>
                  <a:txBody>
                    <a:bodyPr/>
                    <a:lstStyle/>
                    <a:p>
                      <a:pPr marL="90805" marR="8032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Профилактика девиантного </a:t>
                      </a:r>
                      <a:r>
                        <a:rPr dirty="0" sz="10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поведения 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988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000" spc="-1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984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реализуется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виде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отдельных  </a:t>
                      </a:r>
                      <a:r>
                        <a:rPr dirty="0" sz="10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мероприятий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(или) </a:t>
                      </a:r>
                      <a:r>
                        <a:rPr dirty="0" sz="10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индивидуальных 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консультаций отдельных участников  </a:t>
                      </a: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образовательных </a:t>
                      </a:r>
                      <a:r>
                        <a:rPr dirty="0" sz="10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отношений  </a:t>
                      </a:r>
                      <a:r>
                        <a:rPr dirty="0" sz="1000" spc="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(обучающихся,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родителей,</a:t>
                      </a:r>
                      <a:r>
                        <a:rPr dirty="0" sz="1000" spc="3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педагогов)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r>
                        <a:rPr dirty="0" sz="1000" spc="1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психолого-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 marR="260350">
                        <a:lnSpc>
                          <a:spcPct val="100000"/>
                        </a:lnSpc>
                      </a:pPr>
                      <a:r>
                        <a:rPr dirty="0" sz="10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педагогическая </a:t>
                      </a:r>
                      <a:r>
                        <a:rPr dirty="0" sz="10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программа </a:t>
                      </a:r>
                      <a:r>
                        <a:rPr dirty="0" sz="10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(или)  </a:t>
                      </a:r>
                      <a:r>
                        <a:rPr dirty="0" sz="10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комплекс </a:t>
                      </a:r>
                      <a:r>
                        <a:rPr dirty="0" sz="10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мероприятий </a:t>
                      </a:r>
                      <a:r>
                        <a:rPr dirty="0" sz="10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профилактике</a:t>
                      </a:r>
                      <a:r>
                        <a:rPr dirty="0" sz="1000" spc="2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девиантного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10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поведения</a:t>
                      </a:r>
                      <a:r>
                        <a:rPr dirty="0" sz="1000" spc="-21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400" spc="70">
                          <a:solidFill>
                            <a:srgbClr val="BFBFBF"/>
                          </a:solidFill>
                          <a:latin typeface="Tahoma"/>
                          <a:cs typeface="Tahoma"/>
                        </a:rPr>
                        <a:t>38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>
                        <a:lnSpc>
                          <a:spcPts val="2650"/>
                        </a:lnSpc>
                      </a:pPr>
                      <a:r>
                        <a:rPr dirty="0" sz="2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9942576" y="0"/>
            <a:ext cx="2249411" cy="946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6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189687"/>
            <a:ext cx="7470775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85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204"/>
              <a:t>«Школьный</a:t>
            </a:r>
            <a:r>
              <a:rPr dirty="0" spc="70"/>
              <a:t> </a:t>
            </a:r>
            <a:r>
              <a:rPr dirty="0" spc="155"/>
              <a:t>климат»</a:t>
            </a:r>
          </a:p>
          <a:p>
            <a:pPr marL="12700">
              <a:lnSpc>
                <a:spcPts val="2085"/>
              </a:lnSpc>
            </a:pPr>
            <a:r>
              <a:rPr dirty="0" sz="1800" spc="165"/>
              <a:t>Распределение </a:t>
            </a:r>
            <a:r>
              <a:rPr dirty="0" sz="1800" spc="90"/>
              <a:t>по</a:t>
            </a:r>
            <a:r>
              <a:rPr dirty="0" sz="1800" spc="-45"/>
              <a:t> </a:t>
            </a:r>
            <a:r>
              <a:rPr dirty="0" sz="1800" spc="150"/>
              <a:t>уровням</a:t>
            </a:r>
            <a:endParaRPr sz="1800"/>
          </a:p>
        </p:txBody>
      </p:sp>
      <p:sp>
        <p:nvSpPr>
          <p:cNvPr id="4" name="object 4"/>
          <p:cNvSpPr txBox="1"/>
          <p:nvPr/>
        </p:nvSpPr>
        <p:spPr>
          <a:xfrm>
            <a:off x="11343893" y="6429246"/>
            <a:ext cx="2362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0">
                <a:solidFill>
                  <a:srgbClr val="BFBFBF"/>
                </a:solidFill>
                <a:latin typeface="Tahoma"/>
                <a:cs typeface="Tahoma"/>
              </a:rPr>
              <a:t>39</a:t>
            </a:r>
            <a:endParaRPr sz="14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62785" y="2267708"/>
          <a:ext cx="7856855" cy="272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6150"/>
                <a:gridCol w="2813050"/>
                <a:gridCol w="2813050"/>
              </a:tblGrid>
              <a:tr h="821438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482600" marR="506095" indent="-226060">
                        <a:lnSpc>
                          <a:spcPct val="111200"/>
                        </a:lnSpc>
                        <a:spcBef>
                          <a:spcPts val="5"/>
                        </a:spcBef>
                      </a:pPr>
                      <a:r>
                        <a:rPr dirty="0" sz="1600" spc="-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Распределение  </a:t>
                      </a:r>
                      <a:r>
                        <a:rPr dirty="0" sz="16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</a:t>
                      </a:r>
                      <a:r>
                        <a:rPr dirty="0" sz="1600" spc="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6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уровням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R="9525">
                        <a:lnSpc>
                          <a:spcPct val="100000"/>
                        </a:lnSpc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Уровень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1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R="9525">
                        <a:lnSpc>
                          <a:spcPct val="100000"/>
                        </a:lnSpc>
                      </a:pPr>
                      <a:r>
                        <a:rPr dirty="0" sz="1600" spc="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Диапазон</a:t>
                      </a:r>
                      <a:endParaRPr sz="1600">
                        <a:latin typeface="Trebuchet MS"/>
                        <a:cs typeface="Trebuchet MS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991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dirty="0" sz="16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Базовый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841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dirty="0" sz="16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6-13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841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0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dirty="0" sz="1600" spc="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Средний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841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dirty="0" sz="16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14-16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841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04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dirty="0" sz="16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Полный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841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dirty="0" sz="16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17</a:t>
                      </a:r>
                      <a:r>
                        <a:rPr dirty="0" sz="1600" spc="-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6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-19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841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307079" y="5475732"/>
            <a:ext cx="6522720" cy="830580"/>
          </a:xfrm>
          <a:prstGeom prst="rect">
            <a:avLst/>
          </a:prstGeom>
          <a:solidFill>
            <a:srgbClr val="F6C5F9"/>
          </a:solidFill>
        </p:spPr>
        <p:txBody>
          <a:bodyPr wrap="square" lIns="0" tIns="36830" rIns="0" bIns="0" rtlCol="0" vert="horz">
            <a:spAutoFit/>
          </a:bodyPr>
          <a:lstStyle/>
          <a:p>
            <a:pPr marL="90805" marR="307340">
              <a:lnSpc>
                <a:spcPct val="100000"/>
              </a:lnSpc>
              <a:spcBef>
                <a:spcPts val="290"/>
              </a:spcBef>
            </a:pP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Пр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нулевом 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значении 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хотя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бы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одного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из</a:t>
            </a:r>
            <a:r>
              <a:rPr dirty="0" sz="1600" spc="-114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«критических» 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показателей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результат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по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данному</a:t>
            </a:r>
            <a:r>
              <a:rPr dirty="0" sz="1600" spc="4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направлению</a:t>
            </a:r>
            <a:r>
              <a:rPr dirty="0" sz="1600" spc="-3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endParaRPr sz="1600">
              <a:latin typeface="Tahoma"/>
              <a:cs typeface="Tahoma"/>
            </a:endParaRPr>
          </a:p>
          <a:p>
            <a:pPr marL="90805">
              <a:lnSpc>
                <a:spcPct val="100000"/>
              </a:lnSpc>
            </a:pP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ОБ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9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У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ЯЕТСЯ,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уровень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соответствия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–</a:t>
            </a:r>
            <a:r>
              <a:rPr dirty="0" sz="1600" spc="-15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ЖЕ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Б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dirty="0" sz="1600" spc="-28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ЗОВ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ГО</a:t>
            </a:r>
            <a:r>
              <a:rPr dirty="0" sz="1600" spc="-30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3702" y="641766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47332" y="1819655"/>
            <a:ext cx="5344654" cy="503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988" y="0"/>
            <a:ext cx="589787" cy="579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67967" y="1205941"/>
            <a:ext cx="84321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210">
                <a:solidFill>
                  <a:srgbClr val="000000"/>
                </a:solidFill>
                <a:latin typeface="Trebuchet MS"/>
                <a:cs typeface="Trebuchet MS"/>
              </a:rPr>
              <a:t>КЛЮ</a:t>
            </a:r>
            <a:r>
              <a:rPr dirty="0" sz="2400" spc="-40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5">
                <a:solidFill>
                  <a:srgbClr val="000000"/>
                </a:solidFill>
                <a:latin typeface="Trebuchet MS"/>
                <a:cs typeface="Trebuchet MS"/>
              </a:rPr>
              <a:t>ЧЕ</a:t>
            </a:r>
            <a:r>
              <a:rPr dirty="0" sz="2400" spc="-40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В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О</a:t>
            </a:r>
            <a:r>
              <a:rPr dirty="0" sz="2400" spc="-40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УС</a:t>
            </a:r>
            <a:r>
              <a:rPr dirty="0" sz="2400" spc="-41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ЛО</a:t>
            </a:r>
            <a:r>
              <a:rPr dirty="0" sz="2400" spc="-409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В</a:t>
            </a:r>
            <a:r>
              <a:rPr dirty="0" sz="2400" spc="-41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50">
                <a:solidFill>
                  <a:srgbClr val="000000"/>
                </a:solidFill>
                <a:latin typeface="Trebuchet MS"/>
                <a:cs typeface="Trebuchet MS"/>
              </a:rPr>
              <a:t>ИЕ</a:t>
            </a:r>
            <a:r>
              <a:rPr dirty="0" sz="2400" spc="114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65">
                <a:solidFill>
                  <a:srgbClr val="000000"/>
                </a:solidFill>
                <a:latin typeface="Trebuchet MS"/>
                <a:cs typeface="Trebuchet MS"/>
              </a:rPr>
              <a:t>«ОБРАЗОВАТЕЛЬНАЯ</a:t>
            </a:r>
            <a:r>
              <a:rPr dirty="0" sz="2400" spc="7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00">
                <a:solidFill>
                  <a:srgbClr val="000000"/>
                </a:solidFill>
                <a:latin typeface="Trebuchet MS"/>
                <a:cs typeface="Trebuchet MS"/>
              </a:rPr>
              <a:t>СРЕДА»</a:t>
            </a:r>
            <a:r>
              <a:rPr dirty="0" sz="2400" spc="-484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7967" y="2623565"/>
            <a:ext cx="7292340" cy="2265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988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09245" algn="l"/>
                <a:tab pos="30988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95">
                <a:latin typeface="Tahoma"/>
                <a:cs typeface="Tahoma"/>
              </a:rPr>
              <a:t>«ЦОС </a:t>
            </a:r>
            <a:r>
              <a:rPr dirty="0" sz="1800" spc="125">
                <a:latin typeface="Tahoma"/>
                <a:cs typeface="Tahoma"/>
              </a:rPr>
              <a:t>(поддержка </a:t>
            </a:r>
            <a:r>
              <a:rPr dirty="0" sz="1800" spc="95">
                <a:latin typeface="Tahoma"/>
                <a:cs typeface="Tahoma"/>
              </a:rPr>
              <a:t>всех</a:t>
            </a:r>
            <a:r>
              <a:rPr dirty="0" sz="1800" spc="-105">
                <a:latin typeface="Tahoma"/>
                <a:cs typeface="Tahoma"/>
              </a:rPr>
              <a:t> </a:t>
            </a:r>
            <a:r>
              <a:rPr dirty="0" sz="1800" spc="90">
                <a:latin typeface="Tahoma"/>
                <a:cs typeface="Tahoma"/>
              </a:rPr>
              <a:t>активностей)»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"/>
            </a:pPr>
            <a:endParaRPr sz="165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30">
                <a:latin typeface="Tahoma"/>
                <a:cs typeface="Tahoma"/>
              </a:rPr>
              <a:t>«Организация </a:t>
            </a:r>
            <a:r>
              <a:rPr dirty="0" sz="1800" spc="140">
                <a:latin typeface="Tahoma"/>
                <a:cs typeface="Tahoma"/>
              </a:rPr>
              <a:t>внутришкольного</a:t>
            </a:r>
            <a:r>
              <a:rPr dirty="0" sz="1800" spc="30">
                <a:latin typeface="Tahoma"/>
                <a:cs typeface="Tahoma"/>
              </a:rPr>
              <a:t> </a:t>
            </a:r>
            <a:r>
              <a:rPr dirty="0" sz="1800" spc="105">
                <a:latin typeface="Tahoma"/>
                <a:cs typeface="Tahoma"/>
              </a:rPr>
              <a:t>пространства»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2200">
              <a:latin typeface="Tahoma"/>
              <a:cs typeface="Tahoma"/>
            </a:endParaRPr>
          </a:p>
          <a:p>
            <a:pPr marL="312420" marR="255270" indent="-288290">
              <a:lnSpc>
                <a:spcPct val="100000"/>
              </a:lnSpc>
              <a:spcBef>
                <a:spcPts val="1675"/>
              </a:spcBef>
              <a:buFont typeface="Wingdings"/>
              <a:buChar char=""/>
              <a:tabLst>
                <a:tab pos="312420" algn="l"/>
                <a:tab pos="313055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25">
                <a:latin typeface="Tahoma"/>
                <a:cs typeface="Tahoma"/>
              </a:rPr>
              <a:t>«Реализация </a:t>
            </a:r>
            <a:r>
              <a:rPr dirty="0" sz="1800" spc="140">
                <a:latin typeface="Tahoma"/>
                <a:cs typeface="Tahoma"/>
              </a:rPr>
              <a:t>государственно-общественного  </a:t>
            </a:r>
            <a:r>
              <a:rPr dirty="0" sz="1800" spc="130">
                <a:latin typeface="Tahoma"/>
                <a:cs typeface="Tahoma"/>
              </a:rPr>
              <a:t>управления»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0"/>
            <a:ext cx="12140183" cy="946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96977"/>
            <a:ext cx="8539480" cy="7188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29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95"/>
              <a:t>«Образовательная</a:t>
            </a:r>
            <a:r>
              <a:rPr dirty="0" spc="105"/>
              <a:t> </a:t>
            </a:r>
            <a:r>
              <a:rPr dirty="0" spc="165"/>
              <a:t>среда»</a:t>
            </a:r>
          </a:p>
          <a:p>
            <a:pPr marL="12700">
              <a:lnSpc>
                <a:spcPts val="2130"/>
              </a:lnSpc>
            </a:pPr>
            <a:r>
              <a:rPr dirty="0" sz="1800" spc="155"/>
              <a:t>Критерий </a:t>
            </a:r>
            <a:r>
              <a:rPr dirty="0" sz="1800" spc="95"/>
              <a:t>«ЦОС </a:t>
            </a:r>
            <a:r>
              <a:rPr dirty="0" sz="1800" spc="125"/>
              <a:t>(поддержка </a:t>
            </a:r>
            <a:r>
              <a:rPr dirty="0" sz="1800" spc="95"/>
              <a:t>всех</a:t>
            </a:r>
            <a:r>
              <a:rPr dirty="0" sz="1800" spc="-120"/>
              <a:t> </a:t>
            </a:r>
            <a:r>
              <a:rPr dirty="0" sz="1800" spc="90"/>
              <a:t>активностей)»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02236" y="6429785"/>
            <a:ext cx="28638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44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4734" y="1331466"/>
          <a:ext cx="11743690" cy="4899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82695"/>
                <a:gridCol w="1721485"/>
                <a:gridCol w="1895475"/>
                <a:gridCol w="1990725"/>
                <a:gridCol w="2334259"/>
              </a:tblGrid>
              <a:tr h="259079"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694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71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45818">
                <a:tc>
                  <a:txBody>
                    <a:bodyPr/>
                    <a:lstStyle/>
                    <a:p>
                      <a:pPr marL="90805" marR="1164590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локальных </a:t>
                      </a:r>
                      <a:r>
                        <a:rPr dirty="0" sz="11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актов </a:t>
                      </a:r>
                      <a:r>
                        <a:rPr dirty="0" sz="11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(ЛА)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образовательной организации, 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регламентирующих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ограничения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использования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мобильных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телефонов  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обучающимися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1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493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9982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475488">
                <a:tc>
                  <a:txBody>
                    <a:bodyPr/>
                    <a:lstStyle/>
                    <a:p>
                      <a:pPr marL="90805" marR="70548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Подключение образовательной организации</a:t>
                      </a:r>
                      <a:r>
                        <a:rPr dirty="0" sz="11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высокоскоростному</a:t>
                      </a:r>
                      <a:r>
                        <a:rPr dirty="0" sz="11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интернету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1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493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9982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544067">
                <a:tc>
                  <a:txBody>
                    <a:bodyPr/>
                    <a:lstStyle/>
                    <a:p>
                      <a:pPr marL="91440" marR="1029969" indent="-63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Предоставление безопасного доступа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информационно-коммуникационной сети  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Интернет</a:t>
                      </a:r>
                      <a:r>
                        <a:rPr dirty="0" sz="1100" spc="-2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4932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9982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1449324">
                <a:tc>
                  <a:txBody>
                    <a:bodyPr/>
                    <a:lstStyle/>
                    <a:p>
                      <a:pPr marL="90805" marR="167005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Использование федеральной государственной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информационной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системы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«Моя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школа»,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том</a:t>
                      </a:r>
                      <a:r>
                        <a:rPr dirty="0" sz="11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  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верифицированного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цифрового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образовательного контента при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00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основных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</a:t>
                      </a:r>
                      <a:r>
                        <a:rPr dirty="0" sz="1100" spc="5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972819">
                        <a:lnSpc>
                          <a:spcPts val="1190"/>
                        </a:lnSpc>
                        <a:spcBef>
                          <a:spcPts val="85"/>
                        </a:spcBef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соответствии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Методическими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рекомендациями Федерального</a:t>
                      </a:r>
                      <a:r>
                        <a:rPr dirty="0" sz="1100" spc="-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института  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цифровой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трансформации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сфере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100" spc="-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используется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366395" indent="31750">
                        <a:lnSpc>
                          <a:spcPct val="104099"/>
                        </a:lnSpc>
                        <a:spcBef>
                          <a:spcPts val="20"/>
                        </a:spcBef>
                      </a:pP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100%</a:t>
                      </a:r>
                      <a:r>
                        <a:rPr dirty="0" sz="1100" spc="-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работников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зарегистрированы</a:t>
                      </a:r>
                      <a:r>
                        <a:rPr dirty="0" sz="1100" spc="-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9375" marR="328295">
                        <a:lnSpc>
                          <a:spcPct val="110900"/>
                        </a:lnSpc>
                      </a:pP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платформе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ФГИС</a:t>
                      </a:r>
                      <a:r>
                        <a:rPr dirty="0" sz="1100" spc="-20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«Моя  </a:t>
                      </a:r>
                      <a:r>
                        <a:rPr dirty="0" sz="11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школа»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60"/>
                        </a:lnSpc>
                        <a:spcBef>
                          <a:spcPts val="195"/>
                        </a:spcBef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1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30%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36068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</a:t>
                      </a:r>
                      <a:r>
                        <a:rPr dirty="0" sz="1100" spc="-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используют  сервисы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100" spc="-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подсистему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070"/>
                        </a:lnSpc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«Библиотека</a:t>
                      </a:r>
                      <a:r>
                        <a:rPr dirty="0" sz="110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ЦОК»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10"/>
                        </a:lnSpc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ФГИС «Моя</a:t>
                      </a:r>
                      <a:r>
                        <a:rPr dirty="0" sz="1100" spc="-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школа»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ts val="1255"/>
                        </a:lnSpc>
                        <a:spcBef>
                          <a:spcPts val="165"/>
                        </a:spcBef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1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95%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710" marR="126364">
                        <a:lnSpc>
                          <a:spcPts val="1190"/>
                        </a:lnSpc>
                        <a:spcBef>
                          <a:spcPts val="85"/>
                        </a:spcBef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работников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используют сервисы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подсистему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«Библиотека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ЦОК»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ГИС</a:t>
                      </a:r>
                      <a:r>
                        <a:rPr dirty="0" sz="1100" spc="-2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«Моя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школа</a:t>
                      </a:r>
                      <a:r>
                        <a:rPr dirty="0" sz="1100" spc="-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1311948">
                <a:tc>
                  <a:txBody>
                    <a:bodyPr/>
                    <a:lstStyle/>
                    <a:p>
                      <a:pPr marL="91440" marR="906780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Информационно-</a:t>
                      </a:r>
                      <a:r>
                        <a:rPr dirty="0" sz="1100" spc="-25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коммуникационная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образовательная платформа</a:t>
                      </a:r>
                      <a:r>
                        <a:rPr dirty="0" sz="1100" spc="-1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«Сферум»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регистрации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1755" marR="532765" indent="-635">
                        <a:lnSpc>
                          <a:spcPct val="110900"/>
                        </a:lnSpc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100" spc="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аз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100" spc="-1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100" spc="-1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1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ль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ной 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78740" marR="440055" indent="-6350">
                        <a:lnSpc>
                          <a:spcPct val="105900"/>
                        </a:lnSpc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r>
                        <a:rPr dirty="0" sz="1100" spc="-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регистрации  </a:t>
                      </a: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образовательной 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r>
                        <a:rPr dirty="0" sz="1100" spc="1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8740" marR="448945">
                        <a:lnSpc>
                          <a:spcPct val="110900"/>
                        </a:lnSpc>
                      </a:pP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платформе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созданной</a:t>
                      </a:r>
                      <a:r>
                        <a:rPr dirty="0" sz="1100" spc="-1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структуры  </a:t>
                      </a: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образовательной 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организации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36930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1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95%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и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педагогов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00"/>
                        </a:lnSpc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зарегистрированы</a:t>
                      </a:r>
                      <a:r>
                        <a:rPr dirty="0" sz="1100" spc="-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55"/>
                        </a:lnSpc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платформе</a:t>
                      </a:r>
                      <a:r>
                        <a:rPr dirty="0" sz="110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«Сферум»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399415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 spc="-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100%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педагогических  работников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включены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сетевые профессиональные  сообщества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обмену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педагогическим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опытом и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активно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используют 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платформу</a:t>
                      </a:r>
                      <a:r>
                        <a:rPr dirty="0" sz="11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«Сферум»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0"/>
            <a:ext cx="12140183" cy="946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96977"/>
            <a:ext cx="8539480" cy="7188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29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95"/>
              <a:t>«Образовательная</a:t>
            </a:r>
            <a:r>
              <a:rPr dirty="0" spc="105"/>
              <a:t> </a:t>
            </a:r>
            <a:r>
              <a:rPr dirty="0" spc="165"/>
              <a:t>среда»</a:t>
            </a:r>
          </a:p>
          <a:p>
            <a:pPr marL="12700">
              <a:lnSpc>
                <a:spcPts val="2130"/>
              </a:lnSpc>
            </a:pPr>
            <a:r>
              <a:rPr dirty="0" sz="1800" spc="155"/>
              <a:t>Критерий </a:t>
            </a:r>
            <a:r>
              <a:rPr dirty="0" sz="1800" spc="95"/>
              <a:t>«ЦОС </a:t>
            </a:r>
            <a:r>
              <a:rPr dirty="0" sz="1800" spc="125"/>
              <a:t>(поддержка </a:t>
            </a:r>
            <a:r>
              <a:rPr dirty="0" sz="1800" spc="95"/>
              <a:t>всех</a:t>
            </a:r>
            <a:r>
              <a:rPr dirty="0" sz="1800" spc="-120"/>
              <a:t> </a:t>
            </a:r>
            <a:r>
              <a:rPr dirty="0" sz="1800" spc="90"/>
              <a:t>активностей)»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02236" y="6429785"/>
            <a:ext cx="28638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44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7449" y="1570355"/>
          <a:ext cx="11678920" cy="4150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1740"/>
                <a:gridCol w="1711960"/>
                <a:gridCol w="1884679"/>
                <a:gridCol w="1979929"/>
                <a:gridCol w="2321559"/>
              </a:tblGrid>
              <a:tr h="333629"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14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4578">
                <a:tc>
                  <a:txBody>
                    <a:bodyPr/>
                    <a:lstStyle/>
                    <a:p>
                      <a:pPr marL="91440" marR="292735" indent="-635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Оснащение образовательной организации </a:t>
                      </a:r>
                      <a:r>
                        <a:rPr dirty="0" sz="1100" spc="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IT-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оборудованием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соответствии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100" spc="1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Методическими  </a:t>
                      </a:r>
                      <a:r>
                        <a:rPr dirty="0" sz="11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рекомендациями </a:t>
                      </a:r>
                      <a:r>
                        <a:rPr dirty="0" sz="11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вопросам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размещения  оборудования, поставляемого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1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целях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00"/>
                        </a:lnSpc>
                      </a:pP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обеспечения </a:t>
                      </a: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образовательных</a:t>
                      </a:r>
                      <a:r>
                        <a:rPr dirty="0" sz="1100" spc="33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375285" indent="-635">
                        <a:lnSpc>
                          <a:spcPts val="1190"/>
                        </a:lnSpc>
                        <a:spcBef>
                          <a:spcPts val="85"/>
                        </a:spcBef>
                      </a:pP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материально-технической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базой </a:t>
                      </a:r>
                      <a:r>
                        <a:rPr dirty="0" sz="11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для</a:t>
                      </a:r>
                      <a:r>
                        <a:rPr dirty="0" sz="1100" spc="-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внедрения 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100" spc="-2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ОС</a:t>
                      </a:r>
                      <a:r>
                        <a:rPr dirty="0" sz="1100" spc="-20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100" spc="-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соответствует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1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частично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1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соответствует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371475">
                        <a:lnSpc>
                          <a:spcPts val="1200"/>
                        </a:lnSpc>
                        <a:spcBef>
                          <a:spcPts val="330"/>
                        </a:spcBef>
                      </a:pPr>
                      <a:r>
                        <a:rPr dirty="0" sz="11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соответствует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-1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полной  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мере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570230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-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100%</a:t>
                      </a:r>
                      <a:r>
                        <a:rPr dirty="0" sz="1100" spc="-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IT-оборудования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используется</a:t>
                      </a:r>
                      <a:r>
                        <a:rPr dirty="0" sz="1100" spc="-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00"/>
                        </a:lnSpc>
                      </a:pP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образовательной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93980">
                        <a:lnSpc>
                          <a:spcPts val="1190"/>
                        </a:lnSpc>
                        <a:spcBef>
                          <a:spcPts val="85"/>
                        </a:spcBef>
                        <a:tabLst>
                          <a:tab pos="1369060" algn="l"/>
                        </a:tabLst>
                      </a:pP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де</a:t>
                      </a: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я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льно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1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dirty="0" sz="11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оот</a:t>
                      </a:r>
                      <a:r>
                        <a:rPr dirty="0" sz="1100" spc="-1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100" spc="-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100" spc="-1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ии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Методические рекомендации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вопросам использования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образовательном процессе  </a:t>
                      </a: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оборудования,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095"/>
                        </a:lnSpc>
                      </a:pP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поставляемого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-15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целях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075" marR="927735">
                        <a:lnSpc>
                          <a:spcPts val="1190"/>
                        </a:lnSpc>
                        <a:spcBef>
                          <a:spcPts val="80"/>
                        </a:spcBef>
                      </a:pP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обеспечения  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аз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льн</a:t>
                      </a: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ы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х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100"/>
                        </a:lnSpc>
                      </a:pP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организаций</a:t>
                      </a:r>
                      <a:r>
                        <a:rPr dirty="0" sz="1100" spc="1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материально-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075" marR="467995">
                        <a:lnSpc>
                          <a:spcPts val="1190"/>
                        </a:lnSpc>
                        <a:spcBef>
                          <a:spcPts val="80"/>
                        </a:spcBef>
                      </a:pP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технической базой </a:t>
                      </a:r>
                      <a:r>
                        <a:rPr dirty="0" sz="11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для 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внедрения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100" spc="-27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ОС</a:t>
                      </a:r>
                      <a:r>
                        <a:rPr dirty="0" sz="1100" spc="-20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49362">
                <a:tc>
                  <a:txBody>
                    <a:bodyPr/>
                    <a:lstStyle/>
                    <a:p>
                      <a:pPr marL="92075" marR="544195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Эксплуатация </a:t>
                      </a:r>
                      <a:r>
                        <a:rPr dirty="0" sz="11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информационной </a:t>
                      </a: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системы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управления образовательной</a:t>
                      </a:r>
                      <a:r>
                        <a:rPr dirty="0" sz="1100" spc="-1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организацией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135"/>
                        </a:lnSpc>
                      </a:pP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управление</a:t>
                      </a:r>
                      <a:r>
                        <a:rPr dirty="0" sz="1100" spc="-2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80010" marR="513080">
                        <a:lnSpc>
                          <a:spcPts val="1190"/>
                        </a:lnSpc>
                        <a:spcBef>
                          <a:spcPts val="80"/>
                        </a:spcBef>
                      </a:pP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аз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10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льно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й 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организацией  </a:t>
                      </a:r>
                      <a:r>
                        <a:rPr dirty="0" sz="11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осуществляется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использованием 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информационной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80010">
                        <a:lnSpc>
                          <a:spcPts val="1160"/>
                        </a:lnSpc>
                      </a:pP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системы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2075" marR="564515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 spc="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инфор</a:t>
                      </a:r>
                      <a:r>
                        <a:rPr dirty="0" sz="11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1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100" spc="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100" spc="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нн</a:t>
                      </a: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я  </a:t>
                      </a:r>
                      <a:r>
                        <a:rPr dirty="0" sz="11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система управления  </a:t>
                      </a:r>
                      <a:r>
                        <a:rPr dirty="0" sz="11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образовательной  </a:t>
                      </a:r>
                      <a:r>
                        <a:rPr dirty="0" sz="11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организацией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algn="just" marL="92710">
                        <a:lnSpc>
                          <a:spcPts val="1100"/>
                        </a:lnSpc>
                      </a:pPr>
                      <a:r>
                        <a:rPr dirty="0" sz="11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интегрирована</a:t>
                      </a:r>
                      <a:r>
                        <a:rPr dirty="0" sz="1100" spc="17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2710" marR="422275">
                        <a:lnSpc>
                          <a:spcPts val="1190"/>
                        </a:lnSpc>
                        <a:spcBef>
                          <a:spcPts val="80"/>
                        </a:spcBef>
                      </a:pPr>
                      <a:r>
                        <a:rPr dirty="0" sz="11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региональными  </a:t>
                      </a:r>
                      <a:r>
                        <a:rPr dirty="0" sz="1100" spc="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информ</a:t>
                      </a:r>
                      <a:r>
                        <a:rPr dirty="0" sz="1100" spc="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100" spc="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ционным</a:t>
                      </a:r>
                      <a:r>
                        <a:rPr dirty="0" sz="1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1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системами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4105">
                        <a:lnSpc>
                          <a:spcPts val="4079"/>
                        </a:lnSpc>
                      </a:pPr>
                      <a:r>
                        <a:rPr dirty="0" sz="36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0"/>
            <a:ext cx="12140183" cy="946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96977"/>
            <a:ext cx="8539480" cy="7188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29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95"/>
              <a:t>«Образовательная</a:t>
            </a:r>
            <a:r>
              <a:rPr dirty="0" spc="105"/>
              <a:t> </a:t>
            </a:r>
            <a:r>
              <a:rPr dirty="0" spc="165"/>
              <a:t>среда»</a:t>
            </a:r>
          </a:p>
          <a:p>
            <a:pPr marL="12700">
              <a:lnSpc>
                <a:spcPts val="2130"/>
              </a:lnSpc>
            </a:pPr>
            <a:r>
              <a:rPr dirty="0" sz="1800" spc="155"/>
              <a:t>Критерий </a:t>
            </a:r>
            <a:r>
              <a:rPr dirty="0" sz="1800" spc="130"/>
              <a:t>«Организация </a:t>
            </a:r>
            <a:r>
              <a:rPr dirty="0" sz="1800" spc="140"/>
              <a:t>внутришкольного</a:t>
            </a:r>
            <a:r>
              <a:rPr dirty="0" sz="1800" spc="-10"/>
              <a:t> </a:t>
            </a:r>
            <a:r>
              <a:rPr dirty="0" sz="1800" spc="105"/>
              <a:t>пространства»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02236" y="6429785"/>
            <a:ext cx="28638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44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7449" y="1431288"/>
          <a:ext cx="11677650" cy="321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1740"/>
                <a:gridCol w="1974214"/>
                <a:gridCol w="1974214"/>
                <a:gridCol w="1974215"/>
                <a:gridCol w="1974215"/>
              </a:tblGrid>
              <a:tr h="305687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29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29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632">
                <a:tc>
                  <a:txBody>
                    <a:bodyPr/>
                    <a:lstStyle/>
                    <a:p>
                      <a:pPr marL="91440" marR="26416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образовательной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пространства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для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учебных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неучебных 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занятий,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творческих</a:t>
                      </a:r>
                      <a:r>
                        <a:rPr dirty="0" sz="120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дел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2180">
                        <a:lnSpc>
                          <a:spcPts val="4485"/>
                        </a:lnSpc>
                      </a:pPr>
                      <a:r>
                        <a:rPr dirty="0" sz="4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2180">
                        <a:lnSpc>
                          <a:spcPts val="4485"/>
                        </a:lnSpc>
                      </a:pPr>
                      <a:r>
                        <a:rPr dirty="0" sz="4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5157"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Функционирование</a:t>
                      </a:r>
                      <a:r>
                        <a:rPr dirty="0" sz="1200" spc="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37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библиотечного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информационного</a:t>
                      </a:r>
                      <a:r>
                        <a:rPr dirty="0" sz="1200" spc="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центра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01345" indent="-3175">
                        <a:lnSpc>
                          <a:spcPts val="130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13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функционирует  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школьный</a:t>
                      </a:r>
                      <a:r>
                        <a:rPr dirty="0" sz="1200" spc="-2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73025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библиотечный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73025" marR="41465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информационный  </a:t>
                      </a:r>
                      <a:r>
                        <a:rPr dirty="0" sz="12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центр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230"/>
                        </a:lnSpc>
                      </a:pPr>
                      <a:r>
                        <a:rPr dirty="0" sz="12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создан</a:t>
                      </a:r>
                      <a:r>
                        <a:rPr dirty="0" sz="1200" spc="2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78740" marR="62738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ф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ио</a:t>
                      </a:r>
                      <a:r>
                        <a:rPr dirty="0" sz="1200" spc="114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dirty="0" sz="120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200" spc="12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т  </a:t>
                      </a:r>
                      <a:r>
                        <a:rPr dirty="0" sz="1200" spc="1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школьный</a:t>
                      </a:r>
                      <a:r>
                        <a:rPr dirty="0" sz="1200" spc="-2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78740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библиотечный</a:t>
                      </a:r>
                      <a:r>
                        <a:rPr dirty="0" sz="120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78740" marR="641985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ин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ф</a:t>
                      </a: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ор</a:t>
                      </a:r>
                      <a:r>
                        <a:rPr dirty="0" sz="12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200" spc="-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ционный  </a:t>
                      </a:r>
                      <a:r>
                        <a:rPr dirty="0" sz="120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центр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2180">
                        <a:lnSpc>
                          <a:spcPts val="4485"/>
                        </a:lnSpc>
                      </a:pPr>
                      <a:r>
                        <a:rPr dirty="0" sz="4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2494">
                        <a:lnSpc>
                          <a:spcPts val="4485"/>
                        </a:lnSpc>
                      </a:pPr>
                      <a:r>
                        <a:rPr dirty="0" sz="4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0"/>
            <a:ext cx="12140183" cy="946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96977"/>
            <a:ext cx="8539480" cy="7188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29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95"/>
              <a:t>«Образовательная</a:t>
            </a:r>
            <a:r>
              <a:rPr dirty="0" spc="105"/>
              <a:t> </a:t>
            </a:r>
            <a:r>
              <a:rPr dirty="0" spc="165"/>
              <a:t>среда»</a:t>
            </a:r>
          </a:p>
          <a:p>
            <a:pPr marL="12700">
              <a:lnSpc>
                <a:spcPts val="2130"/>
              </a:lnSpc>
            </a:pPr>
            <a:r>
              <a:rPr dirty="0" sz="1800" spc="155"/>
              <a:t>Критерий </a:t>
            </a:r>
            <a:r>
              <a:rPr dirty="0" sz="1800" spc="125"/>
              <a:t>«Реализация </a:t>
            </a:r>
            <a:r>
              <a:rPr dirty="0" sz="1800" spc="140"/>
              <a:t>государственно-общественного</a:t>
            </a:r>
            <a:r>
              <a:rPr dirty="0" sz="1800" spc="-30"/>
              <a:t> </a:t>
            </a:r>
            <a:r>
              <a:rPr dirty="0" sz="1800" spc="130"/>
              <a:t>управления»</a:t>
            </a:r>
            <a:endParaRPr sz="1800"/>
          </a:p>
        </p:txBody>
      </p:sp>
      <p:sp>
        <p:nvSpPr>
          <p:cNvPr id="5" name="object 5"/>
          <p:cNvSpPr txBox="1"/>
          <p:nvPr/>
        </p:nvSpPr>
        <p:spPr>
          <a:xfrm>
            <a:off x="11302236" y="6429785"/>
            <a:ext cx="28638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44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7449" y="2316862"/>
          <a:ext cx="11678920" cy="133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1740"/>
                <a:gridCol w="1711960"/>
                <a:gridCol w="1884679"/>
                <a:gridCol w="1979929"/>
                <a:gridCol w="2321559"/>
              </a:tblGrid>
              <a:tr h="274318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249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61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69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6989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Сформированы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коллегиальные</a:t>
                      </a:r>
                      <a:r>
                        <a:rPr dirty="0" sz="1200" spc="3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органы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1303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управления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соответствии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Федеральным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законом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«Об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образовании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Российской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Федерации»,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предусмотренные</a:t>
                      </a:r>
                      <a:r>
                        <a:rPr dirty="0" sz="1200" spc="4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уставом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7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образовательной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организации.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200" spc="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51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200" spc="9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5355">
                        <a:lnSpc>
                          <a:spcPts val="4485"/>
                        </a:lnSpc>
                      </a:pPr>
                      <a:r>
                        <a:rPr dirty="0" sz="4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6170">
                        <a:lnSpc>
                          <a:spcPts val="4485"/>
                        </a:lnSpc>
                      </a:pPr>
                      <a:r>
                        <a:rPr dirty="0" sz="40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0"/>
            <a:ext cx="12140183" cy="946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95" y="96977"/>
            <a:ext cx="8539480" cy="7188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29"/>
              </a:lnSpc>
              <a:spcBef>
                <a:spcPts val="95"/>
              </a:spcBef>
            </a:pPr>
            <a:r>
              <a:rPr dirty="0" spc="225"/>
              <a:t>Ключевое </a:t>
            </a:r>
            <a:r>
              <a:rPr dirty="0" spc="220"/>
              <a:t>условие </a:t>
            </a:r>
            <a:r>
              <a:rPr dirty="0" spc="195"/>
              <a:t>«Образовательная</a:t>
            </a:r>
            <a:r>
              <a:rPr dirty="0" spc="105"/>
              <a:t> </a:t>
            </a:r>
            <a:r>
              <a:rPr dirty="0" spc="165"/>
              <a:t>среда»</a:t>
            </a:r>
          </a:p>
          <a:p>
            <a:pPr marL="12700">
              <a:lnSpc>
                <a:spcPts val="2130"/>
              </a:lnSpc>
            </a:pPr>
            <a:r>
              <a:rPr dirty="0" sz="1800" spc="165"/>
              <a:t>Распределение </a:t>
            </a:r>
            <a:r>
              <a:rPr dirty="0" sz="1800" spc="90"/>
              <a:t>по</a:t>
            </a:r>
            <a:r>
              <a:rPr dirty="0" sz="1800" spc="-45"/>
              <a:t> </a:t>
            </a:r>
            <a:r>
              <a:rPr dirty="0" sz="1800" spc="150"/>
              <a:t>уровням</a:t>
            </a:r>
            <a:endParaRPr sz="1800"/>
          </a:p>
        </p:txBody>
      </p:sp>
      <p:sp>
        <p:nvSpPr>
          <p:cNvPr id="6" name="object 6"/>
          <p:cNvSpPr txBox="1"/>
          <p:nvPr/>
        </p:nvSpPr>
        <p:spPr>
          <a:xfrm>
            <a:off x="11302236" y="6429785"/>
            <a:ext cx="286385" cy="24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 sz="1400">
                <a:solidFill>
                  <a:srgbClr val="BFBFBF"/>
                </a:solidFill>
                <a:latin typeface="Tahoma"/>
                <a:cs typeface="Tahoma"/>
              </a:rPr>
              <a:t>44</a:t>
            </a:fld>
            <a:endParaRPr sz="14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4022" y="1924808"/>
          <a:ext cx="8876030" cy="2687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4610"/>
                <a:gridCol w="3136900"/>
                <a:gridCol w="3129280"/>
              </a:tblGrid>
              <a:tr h="669418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61365" marR="781050" indent="-194945">
                        <a:lnSpc>
                          <a:spcPct val="110700"/>
                        </a:lnSpc>
                        <a:spcBef>
                          <a:spcPts val="1345"/>
                        </a:spcBef>
                      </a:pPr>
                      <a:r>
                        <a:rPr dirty="0" sz="1400" spc="-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</a:t>
                      </a:r>
                      <a:r>
                        <a:rPr dirty="0" sz="1400" spc="-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а</a:t>
                      </a:r>
                      <a:r>
                        <a:rPr dirty="0" sz="14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сп</a:t>
                      </a:r>
                      <a:r>
                        <a:rPr dirty="0" sz="1400" spc="-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</a:t>
                      </a:r>
                      <a:r>
                        <a:rPr dirty="0" sz="1400" spc="-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400" spc="-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</a:t>
                      </a:r>
                      <a:r>
                        <a:rPr dirty="0" sz="1400" spc="-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400" spc="-1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л</a:t>
                      </a:r>
                      <a:r>
                        <a:rPr dirty="0" sz="1400" spc="-4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400" spc="-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н</a:t>
                      </a:r>
                      <a:r>
                        <a:rPr dirty="0" sz="14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и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  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</a:t>
                      </a:r>
                      <a:r>
                        <a:rPr dirty="0" sz="1400" spc="-12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400" spc="-1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уровням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 marR="1133475">
                        <a:lnSpc>
                          <a:spcPct val="100000"/>
                        </a:lnSpc>
                      </a:pPr>
                      <a:r>
                        <a:rPr dirty="0" sz="1400" spc="13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У</a:t>
                      </a:r>
                      <a:r>
                        <a:rPr dirty="0" sz="14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р</a:t>
                      </a:r>
                      <a:r>
                        <a:rPr dirty="0" sz="1400" spc="1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о</a:t>
                      </a:r>
                      <a:r>
                        <a:rPr dirty="0" sz="14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в</a:t>
                      </a:r>
                      <a:r>
                        <a:rPr dirty="0" sz="1400" spc="13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е</a:t>
                      </a:r>
                      <a:r>
                        <a:rPr dirty="0" sz="1400" spc="12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н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ь</a:t>
                      </a:r>
                      <a:r>
                        <a:rPr dirty="0" sz="1400" spc="-29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spc="11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Диапазон</a:t>
                      </a:r>
                      <a:r>
                        <a:rPr dirty="0" sz="1400" spc="-2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941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1160780">
                        <a:lnSpc>
                          <a:spcPct val="100000"/>
                        </a:lnSpc>
                      </a:pPr>
                      <a:r>
                        <a:rPr dirty="0" sz="14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40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400" spc="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зо</a:t>
                      </a:r>
                      <a:r>
                        <a:rPr dirty="0" sz="1400" spc="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4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ы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й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8-11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94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11506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400" spc="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</a:t>
                      </a:r>
                      <a:r>
                        <a:rPr dirty="0" sz="14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dirty="0" sz="1400" spc="1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ни</a:t>
                      </a:r>
                      <a:r>
                        <a:rPr dirty="0" sz="14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й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12-14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941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R="50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1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Полный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15-17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904488" y="5044440"/>
            <a:ext cx="6522720" cy="832485"/>
          </a:xfrm>
          <a:prstGeom prst="rect">
            <a:avLst/>
          </a:prstGeom>
          <a:solidFill>
            <a:srgbClr val="F6C5F9"/>
          </a:solidFill>
        </p:spPr>
        <p:txBody>
          <a:bodyPr wrap="square" lIns="0" tIns="36830" rIns="0" bIns="0" rtlCol="0" vert="horz">
            <a:spAutoFit/>
          </a:bodyPr>
          <a:lstStyle/>
          <a:p>
            <a:pPr marL="91440" marR="307340">
              <a:lnSpc>
                <a:spcPct val="100000"/>
              </a:lnSpc>
              <a:spcBef>
                <a:spcPts val="290"/>
              </a:spcBef>
            </a:pP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Пр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нулевом </a:t>
            </a:r>
            <a:r>
              <a:rPr dirty="0" sz="1600" spc="130">
                <a:solidFill>
                  <a:srgbClr val="001F5F"/>
                </a:solidFill>
                <a:latin typeface="Tahoma"/>
                <a:cs typeface="Tahoma"/>
              </a:rPr>
              <a:t>значении </a:t>
            </a:r>
            <a:r>
              <a:rPr dirty="0" sz="1600" spc="65">
                <a:solidFill>
                  <a:srgbClr val="001F5F"/>
                </a:solidFill>
                <a:latin typeface="Tahoma"/>
                <a:cs typeface="Tahoma"/>
              </a:rPr>
              <a:t>хотя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бы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одного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из</a:t>
            </a:r>
            <a:r>
              <a:rPr dirty="0" sz="1600" spc="-114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«критических»  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показателей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результат </a:t>
            </a:r>
            <a:r>
              <a:rPr dirty="0" sz="1600" spc="80">
                <a:solidFill>
                  <a:srgbClr val="001F5F"/>
                </a:solidFill>
                <a:latin typeface="Tahoma"/>
                <a:cs typeface="Tahoma"/>
              </a:rPr>
              <a:t>по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данному</a:t>
            </a:r>
            <a:r>
              <a:rPr dirty="0" sz="1600" spc="42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35">
                <a:solidFill>
                  <a:srgbClr val="001F5F"/>
                </a:solidFill>
                <a:latin typeface="Tahoma"/>
                <a:cs typeface="Tahoma"/>
              </a:rPr>
              <a:t>направлению</a:t>
            </a:r>
            <a:r>
              <a:rPr dirty="0" sz="1600" spc="-3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endParaRPr sz="1600">
              <a:latin typeface="Tahoma"/>
              <a:cs typeface="Tahoma"/>
            </a:endParaRPr>
          </a:p>
          <a:p>
            <a:pPr marL="91440">
              <a:lnSpc>
                <a:spcPct val="100000"/>
              </a:lnSpc>
            </a:pP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Б</a:t>
            </a:r>
            <a:r>
              <a:rPr dirty="0" sz="1600" spc="-2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УЛЯЕТСЯ,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001F5F"/>
                </a:solidFill>
                <a:latin typeface="Tahoma"/>
                <a:cs typeface="Tahoma"/>
              </a:rPr>
              <a:t>уровень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10">
                <a:solidFill>
                  <a:srgbClr val="001F5F"/>
                </a:solidFill>
                <a:latin typeface="Tahoma"/>
                <a:cs typeface="Tahoma"/>
              </a:rPr>
              <a:t>соответствия</a:t>
            </a:r>
            <a:r>
              <a:rPr dirty="0" sz="1600" spc="145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–</a:t>
            </a:r>
            <a:r>
              <a:rPr dirty="0" sz="1600" spc="-15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dirty="0" sz="1600" spc="-26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dirty="0" sz="1600" spc="-27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85">
                <a:solidFill>
                  <a:srgbClr val="001F5F"/>
                </a:solidFill>
                <a:latin typeface="Tahoma"/>
                <a:cs typeface="Tahoma"/>
              </a:rPr>
              <a:t>ЖЕ</a:t>
            </a:r>
            <a:r>
              <a:rPr dirty="0" sz="1600" spc="114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105">
                <a:solidFill>
                  <a:srgbClr val="001F5F"/>
                </a:solidFill>
                <a:latin typeface="Tahoma"/>
                <a:cs typeface="Tahoma"/>
              </a:rPr>
              <a:t>БА</a:t>
            </a:r>
            <a:r>
              <a:rPr dirty="0" sz="1600" spc="-27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0">
                <a:solidFill>
                  <a:srgbClr val="001F5F"/>
                </a:solidFill>
                <a:latin typeface="Tahoma"/>
                <a:cs typeface="Tahoma"/>
              </a:rPr>
              <a:t>ЗО</a:t>
            </a:r>
            <a:r>
              <a:rPr dirty="0" sz="1600" spc="-25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dirty="0" sz="1600" spc="95">
                <a:solidFill>
                  <a:srgbClr val="001F5F"/>
                </a:solidFill>
                <a:latin typeface="Tahoma"/>
                <a:cs typeface="Tahoma"/>
              </a:rPr>
              <a:t>ВОГО.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1426" y="6417664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47332" y="1819655"/>
            <a:ext cx="5344654" cy="503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39967" y="0"/>
            <a:ext cx="6352032" cy="4302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28659" y="0"/>
            <a:ext cx="3863339" cy="3901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451" y="5535167"/>
            <a:ext cx="1321307" cy="1322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7988" y="0"/>
            <a:ext cx="589787" cy="5791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40257" y="746582"/>
            <a:ext cx="723392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260">
                <a:solidFill>
                  <a:srgbClr val="000000"/>
                </a:solidFill>
                <a:latin typeface="Trebuchet MS"/>
                <a:cs typeface="Trebuchet MS"/>
              </a:rPr>
              <a:t>МАГИСТРАЛЬНОЕ</a:t>
            </a:r>
            <a:r>
              <a:rPr dirty="0" sz="2400" spc="14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220">
                <a:solidFill>
                  <a:srgbClr val="000000"/>
                </a:solidFill>
                <a:latin typeface="Trebuchet MS"/>
                <a:cs typeface="Trebuchet MS"/>
              </a:rPr>
              <a:t>НАП</a:t>
            </a:r>
            <a:r>
              <a:rPr dirty="0" sz="2400" spc="-3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Р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АВ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Л</a:t>
            </a:r>
            <a:r>
              <a:rPr dirty="0" sz="2400" spc="-3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-38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65">
                <a:solidFill>
                  <a:srgbClr val="000000"/>
                </a:solidFill>
                <a:latin typeface="Trebuchet MS"/>
                <a:cs typeface="Trebuchet MS"/>
              </a:rPr>
              <a:t>НИ</a:t>
            </a:r>
            <a:r>
              <a:rPr dirty="0" sz="2400" spc="-39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000000"/>
                </a:solidFill>
                <a:latin typeface="Trebuchet MS"/>
                <a:cs typeface="Trebuchet MS"/>
              </a:rPr>
              <a:t>Е</a:t>
            </a:r>
            <a:r>
              <a:rPr dirty="0" sz="2400" spc="19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400" spc="195">
                <a:solidFill>
                  <a:srgbClr val="000000"/>
                </a:solidFill>
                <a:latin typeface="Trebuchet MS"/>
                <a:cs typeface="Trebuchet MS"/>
              </a:rPr>
              <a:t>«ЗНАНИЕ»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6235" y="1841117"/>
            <a:ext cx="8276590" cy="2942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20">
                <a:latin typeface="Tahoma"/>
                <a:cs typeface="Tahoma"/>
              </a:rPr>
              <a:t>«Образовательный</a:t>
            </a:r>
            <a:r>
              <a:rPr dirty="0" sz="1800" spc="75">
                <a:latin typeface="Tahoma"/>
                <a:cs typeface="Tahoma"/>
              </a:rPr>
              <a:t> </a:t>
            </a:r>
            <a:r>
              <a:rPr dirty="0" sz="1800" spc="140">
                <a:latin typeface="Tahoma"/>
                <a:cs typeface="Tahoma"/>
              </a:rPr>
              <a:t>процесс»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210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155">
                <a:latin typeface="Tahoma"/>
                <a:cs typeface="Tahoma"/>
              </a:rPr>
              <a:t>Критерий</a:t>
            </a:r>
            <a:r>
              <a:rPr dirty="0" sz="1800" spc="140">
                <a:latin typeface="Tahoma"/>
                <a:cs typeface="Tahoma"/>
              </a:rPr>
              <a:t> </a:t>
            </a:r>
            <a:r>
              <a:rPr dirty="0" sz="1800">
                <a:latin typeface="Tahoma"/>
                <a:cs typeface="Tahoma"/>
              </a:rPr>
              <a:t>«</a:t>
            </a:r>
            <a:r>
              <a:rPr dirty="0" sz="1800" spc="-390">
                <a:latin typeface="Tahoma"/>
                <a:cs typeface="Tahoma"/>
              </a:rPr>
              <a:t> </a:t>
            </a:r>
            <a:r>
              <a:rPr dirty="0" sz="1800" spc="150">
                <a:latin typeface="Tahoma"/>
                <a:cs typeface="Tahoma"/>
              </a:rPr>
              <a:t>Функционирование</a:t>
            </a:r>
            <a:r>
              <a:rPr dirty="0" sz="1800" spc="80">
                <a:latin typeface="Tahoma"/>
                <a:cs typeface="Tahoma"/>
              </a:rPr>
              <a:t> </a:t>
            </a:r>
            <a:r>
              <a:rPr dirty="0" sz="1800" spc="135">
                <a:latin typeface="Tahoma"/>
                <a:cs typeface="Tahoma"/>
              </a:rPr>
              <a:t>объективной</a:t>
            </a:r>
            <a:r>
              <a:rPr dirty="0" sz="1800" spc="120">
                <a:latin typeface="Tahoma"/>
                <a:cs typeface="Tahoma"/>
              </a:rPr>
              <a:t> </a:t>
            </a:r>
            <a:r>
              <a:rPr dirty="0" sz="1800" spc="145">
                <a:latin typeface="Tahoma"/>
                <a:cs typeface="Tahoma"/>
              </a:rPr>
              <a:t>внутренней</a:t>
            </a:r>
            <a:r>
              <a:rPr dirty="0" sz="1800" spc="75">
                <a:latin typeface="Tahoma"/>
                <a:cs typeface="Tahoma"/>
              </a:rPr>
              <a:t> </a:t>
            </a:r>
            <a:r>
              <a:rPr dirty="0" sz="1800" spc="140">
                <a:latin typeface="Tahoma"/>
                <a:cs typeface="Tahoma"/>
              </a:rPr>
              <a:t>системы  </a:t>
            </a:r>
            <a:r>
              <a:rPr dirty="0" sz="1800" spc="145">
                <a:latin typeface="Tahoma"/>
                <a:cs typeface="Tahoma"/>
              </a:rPr>
              <a:t>оценки </a:t>
            </a:r>
            <a:r>
              <a:rPr dirty="0" sz="1800" spc="90">
                <a:latin typeface="Tahoma"/>
                <a:cs typeface="Tahoma"/>
              </a:rPr>
              <a:t>качества</a:t>
            </a:r>
            <a:r>
              <a:rPr dirty="0" sz="1800">
                <a:latin typeface="Tahoma"/>
                <a:cs typeface="Tahoma"/>
              </a:rPr>
              <a:t> </a:t>
            </a:r>
            <a:r>
              <a:rPr dirty="0" sz="1800" spc="114">
                <a:latin typeface="Tahoma"/>
                <a:cs typeface="Tahoma"/>
              </a:rPr>
              <a:t>образования»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"/>
            </a:pPr>
            <a:endParaRPr sz="2150">
              <a:latin typeface="Tahoma"/>
              <a:cs typeface="Tahoma"/>
            </a:endParaRPr>
          </a:p>
          <a:p>
            <a:pPr marL="312420" marR="779780" indent="-287020">
              <a:lnSpc>
                <a:spcPct val="100000"/>
              </a:lnSpc>
              <a:buFont typeface="Wingdings"/>
              <a:buChar char=""/>
              <a:tabLst>
                <a:tab pos="312420" algn="l"/>
                <a:tab pos="313055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35">
                <a:latin typeface="Tahoma"/>
                <a:cs typeface="Tahoma"/>
              </a:rPr>
              <a:t>«Обеспечение </a:t>
            </a:r>
            <a:r>
              <a:rPr dirty="0" sz="1800" spc="140">
                <a:latin typeface="Tahoma"/>
                <a:cs typeface="Tahoma"/>
              </a:rPr>
              <a:t>удовлетворения</a:t>
            </a:r>
            <a:r>
              <a:rPr dirty="0" sz="1800" spc="-20">
                <a:latin typeface="Tahoma"/>
                <a:cs typeface="Tahoma"/>
              </a:rPr>
              <a:t> </a:t>
            </a:r>
            <a:r>
              <a:rPr dirty="0" sz="1800" spc="120">
                <a:latin typeface="Tahoma"/>
                <a:cs typeface="Tahoma"/>
              </a:rPr>
              <a:t>образовательных  </a:t>
            </a:r>
            <a:r>
              <a:rPr dirty="0" sz="1800" spc="145">
                <a:latin typeface="Tahoma"/>
                <a:cs typeface="Tahoma"/>
              </a:rPr>
              <a:t>интересов </a:t>
            </a:r>
            <a:r>
              <a:rPr dirty="0" sz="1800">
                <a:latin typeface="Tahoma"/>
                <a:cs typeface="Tahoma"/>
              </a:rPr>
              <a:t>и </a:t>
            </a:r>
            <a:r>
              <a:rPr dirty="0" sz="1800" spc="140">
                <a:latin typeface="Tahoma"/>
                <a:cs typeface="Tahoma"/>
              </a:rPr>
              <a:t>потребностей</a:t>
            </a:r>
            <a:r>
              <a:rPr dirty="0" sz="1800" spc="114">
                <a:latin typeface="Tahoma"/>
                <a:cs typeface="Tahoma"/>
              </a:rPr>
              <a:t> </a:t>
            </a:r>
            <a:r>
              <a:rPr dirty="0" sz="1800" spc="105">
                <a:latin typeface="Tahoma"/>
                <a:cs typeface="Tahoma"/>
              </a:rPr>
              <a:t>обучающихся»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"/>
            </a:pPr>
            <a:endParaRPr sz="2150">
              <a:latin typeface="Tahoma"/>
              <a:cs typeface="Tahoma"/>
            </a:endParaRPr>
          </a:p>
          <a:p>
            <a:pPr marL="317500" marR="163830" indent="-287020">
              <a:lnSpc>
                <a:spcPct val="100000"/>
              </a:lnSpc>
              <a:buFont typeface="Wingdings"/>
              <a:buChar char=""/>
              <a:tabLst>
                <a:tab pos="316865" algn="l"/>
                <a:tab pos="317500" algn="l"/>
              </a:tabLst>
            </a:pPr>
            <a:r>
              <a:rPr dirty="0" sz="1800" spc="155">
                <a:latin typeface="Tahoma"/>
                <a:cs typeface="Tahoma"/>
              </a:rPr>
              <a:t>Критерий </a:t>
            </a:r>
            <a:r>
              <a:rPr dirty="0" sz="1800" spc="135">
                <a:latin typeface="Tahoma"/>
                <a:cs typeface="Tahoma"/>
              </a:rPr>
              <a:t>«Обеспечение </a:t>
            </a:r>
            <a:r>
              <a:rPr dirty="0" sz="1800" spc="140">
                <a:latin typeface="Tahoma"/>
                <a:cs typeface="Tahoma"/>
              </a:rPr>
              <a:t>условий </a:t>
            </a:r>
            <a:r>
              <a:rPr dirty="0" sz="1800" spc="100">
                <a:latin typeface="Tahoma"/>
                <a:cs typeface="Tahoma"/>
              </a:rPr>
              <a:t>для </a:t>
            </a:r>
            <a:r>
              <a:rPr dirty="0" sz="1800" spc="150">
                <a:latin typeface="Tahoma"/>
                <a:cs typeface="Tahoma"/>
              </a:rPr>
              <a:t>организации</a:t>
            </a:r>
            <a:r>
              <a:rPr dirty="0" sz="1800" spc="-130">
                <a:latin typeface="Tahoma"/>
                <a:cs typeface="Tahoma"/>
              </a:rPr>
              <a:t> </a:t>
            </a:r>
            <a:r>
              <a:rPr dirty="0" sz="1800" spc="140">
                <a:latin typeface="Tahoma"/>
                <a:cs typeface="Tahoma"/>
              </a:rPr>
              <a:t>образования  </a:t>
            </a:r>
            <a:r>
              <a:rPr dirty="0" sz="1800" spc="135">
                <a:latin typeface="Tahoma"/>
                <a:cs typeface="Tahoma"/>
              </a:rPr>
              <a:t>обучающихся </a:t>
            </a:r>
            <a:r>
              <a:rPr dirty="0" sz="1800">
                <a:latin typeface="Tahoma"/>
                <a:cs typeface="Tahoma"/>
              </a:rPr>
              <a:t>с </a:t>
            </a:r>
            <a:r>
              <a:rPr dirty="0" sz="1800" spc="105">
                <a:latin typeface="Tahoma"/>
                <a:cs typeface="Tahoma"/>
              </a:rPr>
              <a:t>ОВЗ, </a:t>
            </a:r>
            <a:r>
              <a:rPr dirty="0" sz="1800">
                <a:latin typeface="Tahoma"/>
                <a:cs typeface="Tahoma"/>
              </a:rPr>
              <a:t>с</a:t>
            </a:r>
            <a:r>
              <a:rPr dirty="0" sz="1800" spc="50">
                <a:latin typeface="Tahoma"/>
                <a:cs typeface="Tahoma"/>
              </a:rPr>
              <a:t> </a:t>
            </a:r>
            <a:r>
              <a:rPr dirty="0" sz="1800" spc="120">
                <a:latin typeface="Tahoma"/>
                <a:cs typeface="Tahoma"/>
              </a:rPr>
              <a:t>инвалидностью»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743" y="76706"/>
            <a:ext cx="7389495" cy="890905"/>
          </a:xfrm>
          <a:prstGeom prst="rect"/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 </a:t>
            </a:r>
            <a:r>
              <a:rPr dirty="0" spc="140"/>
              <a:t>«Знание»</a:t>
            </a: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dirty="0" sz="1800" spc="155"/>
              <a:t>Критерий </a:t>
            </a:r>
            <a:r>
              <a:rPr dirty="0" sz="1800" spc="120"/>
              <a:t>«Образовательный</a:t>
            </a:r>
            <a:r>
              <a:rPr dirty="0" sz="1800" spc="75"/>
              <a:t> </a:t>
            </a:r>
            <a:r>
              <a:rPr dirty="0" sz="1800" spc="140"/>
              <a:t>процесс»</a:t>
            </a:r>
            <a:endParaRPr sz="1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0981" y="1155199"/>
          <a:ext cx="11521440" cy="5661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4310"/>
                <a:gridCol w="2192019"/>
                <a:gridCol w="2192020"/>
                <a:gridCol w="2192020"/>
                <a:gridCol w="2192020"/>
              </a:tblGrid>
              <a:tr h="2514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50" spc="75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050">
                        <a:latin typeface="Trebuchet MS"/>
                        <a:cs typeface="Trebuchet MS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72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7513">
                <a:tc>
                  <a:txBody>
                    <a:bodyPr/>
                    <a:lstStyle/>
                    <a:p>
                      <a:pPr marL="90805" marR="677545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учебно-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исследовательской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050" spc="-20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проектной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222250">
                        <a:lnSpc>
                          <a:spcPct val="898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обучающиеся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участвуют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проектной </a:t>
                      </a:r>
                      <a:r>
                        <a:rPr dirty="0" sz="105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и/</a:t>
                      </a:r>
                      <a:r>
                        <a:rPr dirty="0" sz="105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исследовательской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274320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обучающиеся участвуют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проектной и/или  исследовательской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30"/>
                        </a:lnSpc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10287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811529">
                <a:tc>
                  <a:txBody>
                    <a:bodyPr/>
                    <a:lstStyle/>
                    <a:p>
                      <a:pPr marL="90805" marR="261620">
                        <a:lnSpc>
                          <a:spcPct val="89800"/>
                        </a:lnSpc>
                        <a:spcBef>
                          <a:spcPts val="32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учебных планов одного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нескольких профилей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обучения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5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индивидуальных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учебных  планов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731520">
                        <a:lnSpc>
                          <a:spcPts val="1090"/>
                        </a:lnSpc>
                        <a:spcBef>
                          <a:spcPts val="350"/>
                        </a:spcBef>
                      </a:pP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реализуется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профильное</a:t>
                      </a:r>
                      <a:r>
                        <a:rPr dirty="0" sz="1050" spc="-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обучение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230"/>
                        </a:lnSpc>
                        <a:spcBef>
                          <a:spcPts val="12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050" spc="-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профиля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170" marR="659765">
                        <a:lnSpc>
                          <a:spcPts val="1100"/>
                        </a:lnSpc>
                        <a:spcBef>
                          <a:spcPts val="14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050" spc="-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индивидуального 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учебного</a:t>
                      </a:r>
                      <a:r>
                        <a:rPr dirty="0" sz="105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плана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90170">
                        <a:lnSpc>
                          <a:spcPts val="1195"/>
                        </a:lnSpc>
                        <a:spcBef>
                          <a:spcPts val="18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</a:t>
                      </a:r>
                      <a:r>
                        <a:rPr dirty="0" sz="105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050" spc="-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050" spc="-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algn="just" marL="89535" marR="189230">
                        <a:lnSpc>
                          <a:spcPct val="90000"/>
                        </a:lnSpc>
                        <a:spcBef>
                          <a:spcPts val="60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профилей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или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нескольких  различных </a:t>
                      </a:r>
                      <a:r>
                        <a:rPr dirty="0" sz="105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индивидуальных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учебных</a:t>
                      </a:r>
                      <a:r>
                        <a:rPr dirty="0" sz="1050" spc="2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планов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349885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2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профилей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нескольких  различных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индивидуальных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учебных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планов</a:t>
                      </a:r>
                      <a:r>
                        <a:rPr dirty="0" sz="1050" spc="-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1675638">
                <a:tc>
                  <a:txBody>
                    <a:bodyPr/>
                    <a:lstStyle/>
                    <a:p>
                      <a:pPr marL="88265" marR="200660">
                        <a:lnSpc>
                          <a:spcPct val="90000"/>
                        </a:lnSpc>
                        <a:spcBef>
                          <a:spcPts val="315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федеральных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рабочих  программ по учебным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предметам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(1-11  классы)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400685">
                        <a:lnSpc>
                          <a:spcPct val="89800"/>
                        </a:lnSpc>
                        <a:spcBef>
                          <a:spcPts val="320"/>
                        </a:spcBef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100% учителей</a:t>
                      </a:r>
                      <a:r>
                        <a:rPr dirty="0" sz="1050" spc="-25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используют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программы учебных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предметов, содержание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планируемые</a:t>
                      </a:r>
                      <a:r>
                        <a:rPr dirty="0" sz="1050" spc="-1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результаты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87630" marR="349885">
                        <a:lnSpc>
                          <a:spcPct val="89900"/>
                        </a:lnSpc>
                        <a:spcBef>
                          <a:spcPts val="5"/>
                        </a:spcBef>
                      </a:pP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которых </a:t>
                      </a: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ниже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соответствующих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содержания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планируемых  результатов федеральных 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рабочих программ учебных 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0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55547">
                <a:tc>
                  <a:txBody>
                    <a:bodyPr/>
                    <a:lstStyle/>
                    <a:p>
                      <a:pPr marL="91440" marR="231140">
                        <a:lnSpc>
                          <a:spcPts val="1090"/>
                        </a:lnSpc>
                        <a:spcBef>
                          <a:spcPts val="35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Углубленное изучение</a:t>
                      </a:r>
                      <a:r>
                        <a:rPr dirty="0" sz="105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отдельных 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195"/>
                        </a:lnSpc>
                        <a:spcBef>
                          <a:spcPts val="190"/>
                        </a:spcBef>
                      </a:pP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050" spc="1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реализуется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492125">
                        <a:lnSpc>
                          <a:spcPts val="1140"/>
                        </a:lnSpc>
                        <a:spcBef>
                          <a:spcPts val="75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углубленное</a:t>
                      </a:r>
                      <a:r>
                        <a:rPr dirty="0" sz="105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изучение 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отдельных</a:t>
                      </a:r>
                      <a:r>
                        <a:rPr dirty="0" sz="1050" spc="-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57834">
                        <a:lnSpc>
                          <a:spcPct val="90000"/>
                        </a:lnSpc>
                        <a:spcBef>
                          <a:spcPts val="320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углубленное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изучение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одного или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 реализуется</a:t>
                      </a:r>
                      <a:r>
                        <a:rPr dirty="0" sz="1050" spc="-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233045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чем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одном</a:t>
                      </a:r>
                      <a:r>
                        <a:rPr dirty="0" sz="105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классе 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одной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параллелей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 2 </a:t>
                      </a:r>
                      <a:r>
                        <a:rPr dirty="0" sz="105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10"/>
                        </a:lnSpc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</a:t>
                      </a:r>
                      <a:r>
                        <a:rPr dirty="0" sz="105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57834">
                        <a:lnSpc>
                          <a:spcPts val="1130"/>
                        </a:lnSpc>
                        <a:spcBef>
                          <a:spcPts val="340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углубленное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изучение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одного или</a:t>
                      </a:r>
                      <a:r>
                        <a:rPr dirty="0" sz="1050" spc="3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119380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реализуется </a:t>
                      </a: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чем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одном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классе</a:t>
                      </a:r>
                      <a:r>
                        <a:rPr dirty="0" sz="105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55"/>
                        </a:lnSpc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двух</a:t>
                      </a:r>
                      <a:r>
                        <a:rPr dirty="0" sz="105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параллелях</a:t>
                      </a:r>
                      <a:r>
                        <a:rPr dirty="0" sz="1050" spc="-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</a:t>
                      </a:r>
                      <a:r>
                        <a:rPr dirty="0" sz="1050" spc="-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1050" spc="-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05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95"/>
                        </a:lnSpc>
                      </a:pP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57834">
                        <a:lnSpc>
                          <a:spcPts val="1130"/>
                        </a:lnSpc>
                        <a:spcBef>
                          <a:spcPts val="340"/>
                        </a:spcBef>
                      </a:pP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углубленное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изучение 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одного или</a:t>
                      </a:r>
                      <a:r>
                        <a:rPr dirty="0" sz="1050" spc="3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 marR="119380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 </a:t>
                      </a:r>
                      <a:r>
                        <a:rPr dirty="0" sz="105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реализуется </a:t>
                      </a:r>
                      <a:r>
                        <a:rPr dirty="0" sz="105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чем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одном </a:t>
                      </a:r>
                      <a:r>
                        <a:rPr dirty="0" sz="105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классе</a:t>
                      </a:r>
                      <a:r>
                        <a:rPr dirty="0" sz="105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55"/>
                        </a:lnSpc>
                      </a:pP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трех и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более параллелях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</a:t>
                      </a:r>
                      <a:r>
                        <a:rPr dirty="0" sz="1050" spc="-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95"/>
                        </a:lnSpc>
                      </a:pPr>
                      <a:r>
                        <a:rPr dirty="0" sz="105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7537">
                <a:tc>
                  <a:txBody>
                    <a:bodyPr/>
                    <a:lstStyle/>
                    <a:p>
                      <a:pPr marL="90170" marR="777240">
                        <a:lnSpc>
                          <a:spcPts val="1200"/>
                        </a:lnSpc>
                        <a:spcBef>
                          <a:spcPts val="219"/>
                        </a:spcBef>
                      </a:pP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Обеспеченность учебниками</a:t>
                      </a:r>
                      <a:r>
                        <a:rPr dirty="0" sz="1050" spc="-26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  учебными</a:t>
                      </a:r>
                      <a:r>
                        <a:rPr dirty="0" sz="1050" spc="-1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пособиями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268605">
                        <a:lnSpc>
                          <a:spcPts val="1130"/>
                        </a:lnSpc>
                        <a:spcBef>
                          <a:spcPts val="34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обучающиеся </a:t>
                      </a:r>
                      <a:r>
                        <a:rPr dirty="0" sz="105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обеспечены  учебниками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полном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90170">
                        <a:lnSpc>
                          <a:spcPts val="1120"/>
                        </a:lnSpc>
                      </a:pP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объеме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502284" indent="-7620">
                        <a:lnSpc>
                          <a:spcPts val="1130"/>
                        </a:lnSpc>
                        <a:spcBef>
                          <a:spcPts val="60"/>
                        </a:spcBef>
                      </a:pP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обучающиеся</a:t>
                      </a:r>
                      <a:r>
                        <a:rPr dirty="0" sz="1050" spc="-14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обеспечены  учебниками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050" spc="-18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полном</a:t>
                      </a:r>
                      <a:endParaRPr sz="1050">
                        <a:latin typeface="Tahoma"/>
                        <a:cs typeface="Tahoma"/>
                      </a:endParaRPr>
                    </a:p>
                    <a:p>
                      <a:pPr marL="88265">
                        <a:lnSpc>
                          <a:spcPts val="1120"/>
                        </a:lnSpc>
                      </a:pPr>
                      <a:r>
                        <a:rPr dirty="0" sz="105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объеме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492125">
                        <a:lnSpc>
                          <a:spcPct val="89800"/>
                        </a:lnSpc>
                        <a:spcBef>
                          <a:spcPts val="320"/>
                        </a:spcBef>
                      </a:pP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обучающиеся</a:t>
                      </a:r>
                      <a:r>
                        <a:rPr dirty="0" sz="1050" spc="-1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обеспечены  учебниками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учебными  </a:t>
                      </a:r>
                      <a:r>
                        <a:rPr dirty="0" sz="105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пособиями </a:t>
                      </a:r>
                      <a:r>
                        <a:rPr dirty="0" sz="10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05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полном  </a:t>
                      </a:r>
                      <a:r>
                        <a:rPr dirty="0" sz="105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объеме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06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9502">
                <a:tc>
                  <a:txBody>
                    <a:bodyPr/>
                    <a:lstStyle/>
                    <a:p>
                      <a:pPr marL="90805" marR="822325">
                        <a:lnSpc>
                          <a:spcPct val="90000"/>
                        </a:lnSpc>
                        <a:spcBef>
                          <a:spcPts val="325"/>
                        </a:spcBef>
                      </a:pPr>
                      <a:r>
                        <a:rPr dirty="0" sz="1050" spc="-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Применение электронных  образовательных</a:t>
                      </a:r>
                      <a:r>
                        <a:rPr dirty="0" sz="1050" spc="-1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ресурсов</a:t>
                      </a:r>
                      <a:r>
                        <a:rPr dirty="0" sz="1050" spc="-14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из  </a:t>
                      </a:r>
                      <a:r>
                        <a:rPr dirty="0" sz="1050" spc="8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федерального</a:t>
                      </a:r>
                      <a:r>
                        <a:rPr dirty="0" sz="1050" spc="-2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9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перечня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65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050" spc="1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05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предусмотрено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50" spc="100">
                          <a:solidFill>
                            <a:srgbClr val="001F5F"/>
                          </a:solidFill>
                          <a:latin typeface="Tahoma"/>
                          <a:cs typeface="Tahoma"/>
                        </a:rPr>
                        <a:t>предусмотрено</a:t>
                      </a:r>
                      <a:endParaRPr sz="1050">
                        <a:latin typeface="Tahoma"/>
                        <a:cs typeface="Tahoma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0">
                        <a:lnSpc>
                          <a:spcPts val="3285"/>
                        </a:lnSpc>
                        <a:tabLst>
                          <a:tab pos="2000885" algn="l"/>
                        </a:tabLst>
                      </a:pPr>
                      <a:r>
                        <a:rPr dirty="0" sz="28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	</a:t>
                      </a:r>
                      <a:r>
                        <a:rPr dirty="0" baseline="-21825" sz="2100">
                          <a:solidFill>
                            <a:srgbClr val="BFBFB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baseline="-21825" sz="21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787" y="94564"/>
            <a:ext cx="7995920" cy="98679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04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195"/>
              <a:t> </a:t>
            </a:r>
            <a:r>
              <a:rPr dirty="0" spc="150"/>
              <a:t>«Знание»</a:t>
            </a:r>
          </a:p>
          <a:p>
            <a:pPr marL="79375" marR="5080" indent="-61594">
              <a:lnSpc>
                <a:spcPts val="2160"/>
              </a:lnSpc>
              <a:spcBef>
                <a:spcPts val="15"/>
              </a:spcBef>
            </a:pPr>
            <a:r>
              <a:rPr dirty="0" sz="1800" spc="155"/>
              <a:t>Критерий</a:t>
            </a:r>
            <a:r>
              <a:rPr dirty="0" sz="1800" spc="140"/>
              <a:t> </a:t>
            </a:r>
            <a:r>
              <a:rPr dirty="0" sz="1800"/>
              <a:t>«</a:t>
            </a:r>
            <a:r>
              <a:rPr dirty="0" sz="1800" spc="-390"/>
              <a:t> </a:t>
            </a:r>
            <a:r>
              <a:rPr dirty="0" sz="1800" spc="150"/>
              <a:t>Функционирование</a:t>
            </a:r>
            <a:r>
              <a:rPr dirty="0" sz="1800" spc="80"/>
              <a:t> </a:t>
            </a:r>
            <a:r>
              <a:rPr dirty="0" sz="1800" spc="135"/>
              <a:t>объективной</a:t>
            </a:r>
            <a:r>
              <a:rPr dirty="0" sz="1800" spc="120"/>
              <a:t> </a:t>
            </a:r>
            <a:r>
              <a:rPr dirty="0" sz="1800" spc="145"/>
              <a:t>внутренней</a:t>
            </a:r>
            <a:r>
              <a:rPr dirty="0" sz="1800" spc="75"/>
              <a:t> </a:t>
            </a:r>
            <a:r>
              <a:rPr dirty="0" sz="1800" spc="140"/>
              <a:t>системы  </a:t>
            </a:r>
            <a:r>
              <a:rPr dirty="0" sz="1800" spc="145"/>
              <a:t>оценки </a:t>
            </a:r>
            <a:r>
              <a:rPr dirty="0" sz="1800" spc="90"/>
              <a:t>качества</a:t>
            </a:r>
            <a:r>
              <a:rPr dirty="0" sz="1800"/>
              <a:t> </a:t>
            </a:r>
            <a:r>
              <a:rPr dirty="0" sz="1800" spc="114"/>
              <a:t>образования»</a:t>
            </a:r>
            <a:endParaRPr sz="1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6089" y="1164336"/>
          <a:ext cx="11960860" cy="542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9570"/>
                <a:gridCol w="2486660"/>
                <a:gridCol w="2822575"/>
                <a:gridCol w="2307589"/>
                <a:gridCol w="1415415"/>
              </a:tblGrid>
              <a:tr h="335151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7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49324">
                <a:tc>
                  <a:txBody>
                    <a:bodyPr/>
                    <a:lstStyle/>
                    <a:p>
                      <a:pPr marL="91440" marR="288290">
                        <a:lnSpc>
                          <a:spcPts val="1200"/>
                        </a:lnSpc>
                        <a:spcBef>
                          <a:spcPts val="330"/>
                        </a:spcBef>
                        <a:tabLst>
                          <a:tab pos="1414145" algn="l"/>
                        </a:tabLst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соблюдение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требований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локального </a:t>
                      </a:r>
                      <a:r>
                        <a:rPr dirty="0" sz="11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акта,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регламентирующего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формы, порядок,  периодичность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текущего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контроля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успеваемости</a:t>
                      </a:r>
                      <a:r>
                        <a:rPr dirty="0" sz="1100" spc="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	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промежуточной 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аттестации</a:t>
                      </a:r>
                      <a:r>
                        <a:rPr dirty="0" sz="1100" spc="1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402590">
                        <a:lnSpc>
                          <a:spcPts val="1190"/>
                        </a:lnSpc>
                        <a:spcBef>
                          <a:spcPts val="31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100% учителей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членов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управленческой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команды школы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соблюдают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требования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локального  акта, регламентирующего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формы,  порядок, периодичность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текущего 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контроля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успеваемости</a:t>
                      </a:r>
                      <a:r>
                        <a:rPr dirty="0" sz="1100" spc="-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095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промежуточной</a:t>
                      </a:r>
                      <a:r>
                        <a:rPr dirty="0" sz="1100" spc="229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аттестации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55"/>
                        </a:lnSpc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1147571">
                <a:tc>
                  <a:txBody>
                    <a:bodyPr/>
                    <a:lstStyle/>
                    <a:p>
                      <a:pPr marL="91440" marR="597535">
                        <a:lnSpc>
                          <a:spcPts val="1200"/>
                        </a:lnSpc>
                        <a:spcBef>
                          <a:spcPts val="335"/>
                        </a:spcBef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соблюдение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требований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локального </a:t>
                      </a:r>
                      <a:r>
                        <a:rPr dirty="0" sz="11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акта,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регламентирующего внутреннюю  систему оценки качества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28600">
                        <a:lnSpc>
                          <a:spcPts val="1190"/>
                        </a:lnSpc>
                        <a:spcBef>
                          <a:spcPts val="315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100% учителей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членов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управленческой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команды школы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соблюдают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требования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локального  акта, 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регламентирующего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внутреннюю систему оценки</a:t>
                      </a:r>
                      <a:r>
                        <a:rPr dirty="0" sz="1100" spc="-1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качества 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02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1298448">
                <a:tc>
                  <a:txBody>
                    <a:bodyPr/>
                    <a:lstStyle/>
                    <a:p>
                      <a:pPr marL="90805" marR="330835">
                        <a:lnSpc>
                          <a:spcPts val="1190"/>
                        </a:lnSpc>
                        <a:spcBef>
                          <a:spcPts val="315"/>
                        </a:spcBef>
                        <a:tabLst>
                          <a:tab pos="1386205" algn="l"/>
                          <a:tab pos="1639570" algn="l"/>
                        </a:tabLst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Планирование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оценочных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процедур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100" spc="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учетом</a:t>
                      </a:r>
                      <a:r>
                        <a:rPr dirty="0" sz="1100" spc="1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графиков	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проведения 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федеральных</a:t>
                      </a:r>
                      <a:r>
                        <a:rPr dirty="0" sz="11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	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региональных  </a:t>
                      </a:r>
                      <a:r>
                        <a:rPr dirty="0" sz="11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(при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наличии)</a:t>
                      </a:r>
                      <a:r>
                        <a:rPr dirty="0" sz="1100" spc="3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оценочных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00"/>
                        </a:lnSpc>
                        <a:tabLst>
                          <a:tab pos="1701800" algn="l"/>
                        </a:tabLst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процедур</a:t>
                      </a:r>
                      <a:r>
                        <a:rPr dirty="0" sz="11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(сводный	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график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805" marR="433070">
                        <a:lnSpc>
                          <a:spcPts val="1190"/>
                        </a:lnSpc>
                        <a:spcBef>
                          <a:spcPts val="85"/>
                        </a:spcBef>
                        <a:tabLst>
                          <a:tab pos="1828164" algn="l"/>
                        </a:tabLst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1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оч</a:t>
                      </a:r>
                      <a:r>
                        <a:rPr dirty="0" sz="11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ны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проц</a:t>
                      </a:r>
                      <a:r>
                        <a:rPr dirty="0" sz="11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ед</a:t>
                      </a:r>
                      <a:r>
                        <a:rPr dirty="0" sz="11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	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аз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1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 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 официальном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сайте</a:t>
                      </a:r>
                      <a:r>
                        <a:rPr dirty="0" sz="1100" spc="1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школы)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302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9512">
                <a:tc>
                  <a:txBody>
                    <a:bodyPr/>
                    <a:lstStyle/>
                    <a:p>
                      <a:pPr marL="90805" marR="300990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Образовательная </a:t>
                      </a: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организация</a:t>
                      </a:r>
                      <a:r>
                        <a:rPr dirty="0" sz="1100" spc="-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входит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перечень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образовательных организаций</a:t>
                      </a:r>
                      <a:r>
                        <a:rPr dirty="0" sz="1100" spc="-1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695325">
                        <a:lnSpc>
                          <a:spcPts val="1200"/>
                        </a:lnSpc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признаками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необъективных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результатов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41325" indent="-635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образовательная</a:t>
                      </a:r>
                      <a:r>
                        <a:rPr dirty="0" sz="1100" spc="-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организация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входит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100" spc="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перечень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20"/>
                        </a:lnSpc>
                      </a:pP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образовательных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 marR="294005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признаками 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необъективных</a:t>
                      </a:r>
                      <a:r>
                        <a:rPr dirty="0" sz="1100" spc="3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результатов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551815" indent="-635">
                        <a:lnSpc>
                          <a:spcPts val="1200"/>
                        </a:lnSpc>
                        <a:spcBef>
                          <a:spcPts val="340"/>
                        </a:spcBef>
                      </a:pP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образовательная организация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входит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перечень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образовательных организаций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признаками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необъективных  </a:t>
                      </a:r>
                      <a:r>
                        <a:rPr dirty="0" sz="11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результатов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</a:t>
                      </a:r>
                      <a:r>
                        <a:rPr dirty="0" sz="11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итогам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предыдущего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учебного</a:t>
                      </a:r>
                      <a:r>
                        <a:rPr dirty="0" sz="1100" spc="-1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1255"/>
                        </a:lnSpc>
                        <a:spcBef>
                          <a:spcPts val="175"/>
                        </a:spcBef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образовательная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3345" marR="125730">
                        <a:lnSpc>
                          <a:spcPts val="1190"/>
                        </a:lnSpc>
                        <a:spcBef>
                          <a:spcPts val="80"/>
                        </a:spcBef>
                      </a:pPr>
                      <a:r>
                        <a:rPr dirty="0" sz="11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организация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входит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 </a:t>
                      </a:r>
                      <a:r>
                        <a:rPr dirty="0" sz="11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перечень </a:t>
                      </a:r>
                      <a:r>
                        <a:rPr dirty="0" sz="11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образовательных 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организаций </a:t>
                      </a:r>
                      <a:r>
                        <a:rPr dirty="0" sz="1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признаками  </a:t>
                      </a:r>
                      <a:r>
                        <a:rPr dirty="0" sz="11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необъективных результатов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  </a:t>
                      </a:r>
                      <a:r>
                        <a:rPr dirty="0" sz="11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итогам </a:t>
                      </a:r>
                      <a:r>
                        <a:rPr dirty="0" sz="11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двух</a:t>
                      </a:r>
                      <a:r>
                        <a:rPr dirty="0" sz="1100" spc="-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предыдущих</a:t>
                      </a:r>
                      <a:r>
                        <a:rPr dirty="0" sz="11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3345">
                        <a:lnSpc>
                          <a:spcPts val="1160"/>
                        </a:lnSpc>
                      </a:pPr>
                      <a:r>
                        <a:rPr dirty="0" sz="11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учебных</a:t>
                      </a:r>
                      <a:r>
                        <a:rPr dirty="0" sz="1100" spc="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1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годов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944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750">
                        <a:latin typeface="Times New Roman"/>
                        <a:cs typeface="Times New Roman"/>
                      </a:endParaRPr>
                    </a:p>
                    <a:p>
                      <a:pPr marL="744855">
                        <a:lnSpc>
                          <a:spcPts val="1590"/>
                        </a:lnSpc>
                      </a:pPr>
                      <a:r>
                        <a:rPr dirty="0" sz="1400">
                          <a:solidFill>
                            <a:srgbClr val="BFBFBF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787" y="94564"/>
            <a:ext cx="7995920" cy="98679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04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</a:t>
            </a:r>
            <a:r>
              <a:rPr dirty="0" spc="195"/>
              <a:t> </a:t>
            </a:r>
            <a:r>
              <a:rPr dirty="0" spc="150"/>
              <a:t>«Знание»</a:t>
            </a:r>
          </a:p>
          <a:p>
            <a:pPr marL="79375" marR="5080" indent="-61594">
              <a:lnSpc>
                <a:spcPts val="2160"/>
              </a:lnSpc>
              <a:spcBef>
                <a:spcPts val="15"/>
              </a:spcBef>
            </a:pPr>
            <a:r>
              <a:rPr dirty="0" sz="1800" spc="155"/>
              <a:t>Критерий</a:t>
            </a:r>
            <a:r>
              <a:rPr dirty="0" sz="1800" spc="140"/>
              <a:t> </a:t>
            </a:r>
            <a:r>
              <a:rPr dirty="0" sz="1800"/>
              <a:t>«</a:t>
            </a:r>
            <a:r>
              <a:rPr dirty="0" sz="1800" spc="-390"/>
              <a:t> </a:t>
            </a:r>
            <a:r>
              <a:rPr dirty="0" sz="1800" spc="150"/>
              <a:t>Функционирование</a:t>
            </a:r>
            <a:r>
              <a:rPr dirty="0" sz="1800" spc="80"/>
              <a:t> </a:t>
            </a:r>
            <a:r>
              <a:rPr dirty="0" sz="1800" spc="135"/>
              <a:t>объективной</a:t>
            </a:r>
            <a:r>
              <a:rPr dirty="0" sz="1800" spc="120"/>
              <a:t> </a:t>
            </a:r>
            <a:r>
              <a:rPr dirty="0" sz="1800" spc="145"/>
              <a:t>внутренней</a:t>
            </a:r>
            <a:r>
              <a:rPr dirty="0" sz="1800" spc="75"/>
              <a:t> </a:t>
            </a:r>
            <a:r>
              <a:rPr dirty="0" sz="1800" spc="140"/>
              <a:t>системы  </a:t>
            </a:r>
            <a:r>
              <a:rPr dirty="0" sz="1800" spc="145"/>
              <a:t>оценки </a:t>
            </a:r>
            <a:r>
              <a:rPr dirty="0" sz="1800" spc="90"/>
              <a:t>качества</a:t>
            </a:r>
            <a:r>
              <a:rPr dirty="0" sz="1800"/>
              <a:t> </a:t>
            </a:r>
            <a:r>
              <a:rPr dirty="0" sz="1800" spc="114"/>
              <a:t>образования»</a:t>
            </a:r>
            <a:endParaRPr sz="1800"/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30276" y="1262124"/>
          <a:ext cx="11434445" cy="4286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0754"/>
                <a:gridCol w="1978660"/>
                <a:gridCol w="1978660"/>
                <a:gridCol w="1978659"/>
                <a:gridCol w="1978659"/>
              </a:tblGrid>
              <a:tr h="395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429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4106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08176"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выпускников 11-х</a:t>
                      </a:r>
                      <a:r>
                        <a:rPr dirty="0" sz="120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классов,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249554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медаль 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"За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особые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успехи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учении", которые набрали по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dirty="0" sz="1200" spc="-2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272415">
                        <a:lnSpc>
                          <a:spcPts val="13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ЕГЭ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70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баллов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(при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среднего</a:t>
                      </a:r>
                      <a:r>
                        <a:rPr dirty="0" sz="1200" spc="4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7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образования)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4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67005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выпускников </a:t>
                      </a:r>
                      <a:r>
                        <a:rPr dirty="0" sz="12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11-х 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классов,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медаль 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"За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особые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успехи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3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учении",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9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которые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набрали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399415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ЕГЭ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70</a:t>
                      </a:r>
                      <a:r>
                        <a:rPr dirty="0" sz="12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баллов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4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167005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выпускников </a:t>
                      </a:r>
                      <a:r>
                        <a:rPr dirty="0" sz="1200" spc="-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11-х 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классов,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медаль 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"За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особые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успехи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r>
                        <a:rPr dirty="0" sz="1200" spc="3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учении",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19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которые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набрали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400685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из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предметов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ЕГЭ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200" spc="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70</a:t>
                      </a:r>
                      <a:r>
                        <a:rPr dirty="0" sz="1200" spc="-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баллов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2011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6619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2063">
                <a:tc>
                  <a:txBody>
                    <a:bodyPr/>
                    <a:lstStyle/>
                    <a:p>
                      <a:pPr algn="just" marL="91440" marR="39878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выпускников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класса,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аттестаты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основном  общем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образовании,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>
                        <a:lnSpc>
                          <a:spcPts val="1155"/>
                        </a:lnSpc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общей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численности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выпускников</a:t>
                      </a: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>
                        <a:lnSpc>
                          <a:spcPts val="1420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класса </a:t>
                      </a:r>
                      <a:r>
                        <a:rPr dirty="0" sz="1200" spc="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предыдущий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учебный</a:t>
                      </a:r>
                      <a:r>
                        <a:rPr dirty="0" sz="1200" spc="-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выпускников</a:t>
                      </a:r>
                      <a:r>
                        <a:rPr dirty="0" sz="12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класса,</a:t>
                      </a:r>
                      <a:r>
                        <a:rPr dirty="0" sz="12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71183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 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аттестаты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 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основном</a:t>
                      </a:r>
                      <a:r>
                        <a:rPr dirty="0" sz="120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общем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5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выпускников</a:t>
                      </a:r>
                      <a:r>
                        <a:rPr dirty="0" sz="1200" spc="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класса,</a:t>
                      </a:r>
                      <a:r>
                        <a:rPr dirty="0" sz="12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711835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 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аттестаты 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 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основном</a:t>
                      </a:r>
                      <a:r>
                        <a:rPr dirty="0" sz="1200" spc="-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общем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9794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6619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87451">
                <a:tc>
                  <a:txBody>
                    <a:bodyPr/>
                    <a:lstStyle/>
                    <a:p>
                      <a:pPr marL="90805" marR="616585">
                        <a:lnSpc>
                          <a:spcPts val="1300"/>
                        </a:lnSpc>
                        <a:spcBef>
                          <a:spcPts val="30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 выпускников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11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класса, не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аттестаты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 </a:t>
                      </a:r>
                      <a:r>
                        <a:rPr dirty="0" sz="12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среднем 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общем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образовании,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общей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численности выпускников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11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класса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(за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предыдущий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учебный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год)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выпускников</a:t>
                      </a:r>
                      <a:r>
                        <a:rPr dirty="0" sz="1200" spc="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класса,</a:t>
                      </a:r>
                      <a:r>
                        <a:rPr dirty="0" sz="12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233679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аттестаты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среднем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общем</a:t>
                      </a:r>
                      <a:r>
                        <a:rPr dirty="0" sz="12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образовании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7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выпускников</a:t>
                      </a:r>
                      <a:r>
                        <a:rPr dirty="0" sz="1200" spc="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2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класса,</a:t>
                      </a:r>
                      <a:r>
                        <a:rPr dirty="0" sz="1200" spc="1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295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получивших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0805" marR="233679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аттестаты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-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2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среднем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общем</a:t>
                      </a:r>
                      <a:r>
                        <a:rPr dirty="0" sz="12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образовании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2011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16305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240"/>
              <a:t>Магистральное </a:t>
            </a:r>
            <a:r>
              <a:rPr dirty="0" spc="245"/>
              <a:t>направление </a:t>
            </a:r>
            <a:r>
              <a:rPr dirty="0" spc="140"/>
              <a:t>«Знание»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4" name="object 4"/>
          <p:cNvSpPr txBox="1"/>
          <p:nvPr/>
        </p:nvSpPr>
        <p:spPr>
          <a:xfrm>
            <a:off x="345235" y="512445"/>
            <a:ext cx="854138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155">
                <a:solidFill>
                  <a:srgbClr val="FFFFFF"/>
                </a:solidFill>
                <a:latin typeface="Tahoma"/>
                <a:cs typeface="Tahoma"/>
              </a:rPr>
              <a:t>Критерий </a:t>
            </a:r>
            <a:r>
              <a:rPr dirty="0" sz="1800" spc="135">
                <a:solidFill>
                  <a:srgbClr val="FFFFFF"/>
                </a:solidFill>
                <a:latin typeface="Tahoma"/>
                <a:cs typeface="Tahoma"/>
              </a:rPr>
              <a:t>«Обеспечение </a:t>
            </a:r>
            <a:r>
              <a:rPr dirty="0" sz="1800" spc="140">
                <a:solidFill>
                  <a:srgbClr val="FFFFFF"/>
                </a:solidFill>
                <a:latin typeface="Tahoma"/>
                <a:cs typeface="Tahoma"/>
              </a:rPr>
              <a:t>удовлетворения </a:t>
            </a:r>
            <a:r>
              <a:rPr dirty="0" sz="1800" spc="120">
                <a:solidFill>
                  <a:srgbClr val="FFFFFF"/>
                </a:solidFill>
                <a:latin typeface="Tahoma"/>
                <a:cs typeface="Tahoma"/>
              </a:rPr>
              <a:t>образовательных</a:t>
            </a:r>
            <a:r>
              <a:rPr dirty="0" sz="18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spc="145">
                <a:solidFill>
                  <a:srgbClr val="FFFFFF"/>
                </a:solidFill>
                <a:latin typeface="Tahoma"/>
                <a:cs typeface="Tahoma"/>
              </a:rPr>
              <a:t>интересов  </a:t>
            </a:r>
            <a:r>
              <a:rPr dirty="0" sz="1800">
                <a:solidFill>
                  <a:srgbClr val="FFFFFF"/>
                </a:solidFill>
                <a:latin typeface="Tahoma"/>
                <a:cs typeface="Tahoma"/>
              </a:rPr>
              <a:t>и </a:t>
            </a:r>
            <a:r>
              <a:rPr dirty="0" sz="1800" spc="140">
                <a:solidFill>
                  <a:srgbClr val="FFFFFF"/>
                </a:solidFill>
                <a:latin typeface="Tahoma"/>
                <a:cs typeface="Tahoma"/>
              </a:rPr>
              <a:t>потребностей</a:t>
            </a:r>
            <a:r>
              <a:rPr dirty="0" sz="1800" spc="1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spc="105">
                <a:solidFill>
                  <a:srgbClr val="FFFFFF"/>
                </a:solidFill>
                <a:latin typeface="Tahoma"/>
                <a:cs typeface="Tahoma"/>
              </a:rPr>
              <a:t>обучающихся»</a:t>
            </a:r>
            <a:endParaRPr sz="18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954" y="1237107"/>
          <a:ext cx="11529695" cy="4797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9095"/>
                <a:gridCol w="2108200"/>
                <a:gridCol w="2228214"/>
                <a:gridCol w="2171700"/>
                <a:gridCol w="2083434"/>
              </a:tblGrid>
              <a:tr h="338580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rebuchet MS"/>
                          <a:cs typeface="Trebuchet MS"/>
                        </a:rPr>
                        <a:t>Показатель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3631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82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8990">
                <a:tc>
                  <a:txBody>
                    <a:bodyPr/>
                    <a:lstStyle/>
                    <a:p>
                      <a:pPr marL="91440" marR="29591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Реализация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рабочих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3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курсов</a:t>
                      </a:r>
                      <a:r>
                        <a:rPr dirty="0" sz="1200" spc="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внеурочной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50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деятельности,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00"/>
                        </a:lnSpc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том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числе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курса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420"/>
                        </a:lnSpc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«Разговоры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важном»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91440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1440" marR="314325">
                        <a:lnSpc>
                          <a:spcPct val="90300"/>
                        </a:lnSpc>
                        <a:spcBef>
                          <a:spcPts val="6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 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часов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еженедельных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занятий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внеурочной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деятельностью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335915">
                        <a:lnSpc>
                          <a:spcPct val="90400"/>
                        </a:lnSpc>
                        <a:spcBef>
                          <a:spcPts val="6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3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4 </a:t>
                      </a:r>
                      <a:r>
                        <a:rPr dirty="0" sz="1200" spc="6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часа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еженедельных занятий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внеурочной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деятельностью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обучающимся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200" spc="-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менее</a:t>
                      </a:r>
                      <a:r>
                        <a:rPr dirty="0" sz="1200" spc="-24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50"/>
                        </a:lnSpc>
                      </a:pP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5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9</a:t>
                      </a:r>
                      <a:r>
                        <a:rPr dirty="0" sz="1200" spc="-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часов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0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еженедельных</a:t>
                      </a:r>
                      <a:r>
                        <a:rPr dirty="0" sz="1200" spc="5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занятий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011555">
                        <a:lnSpc>
                          <a:spcPts val="1300"/>
                        </a:lnSpc>
                        <a:spcBef>
                          <a:spcPts val="140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внеурочной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ьнос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ью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527050">
                        <a:lnSpc>
                          <a:spcPts val="1300"/>
                        </a:lnSpc>
                        <a:spcBef>
                          <a:spcPts val="335"/>
                        </a:spcBef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обучающимся 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обеспечено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10</a:t>
                      </a:r>
                      <a:r>
                        <a:rPr dirty="0" sz="120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часов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еженедельных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 marR="319405">
                        <a:lnSpc>
                          <a:spcPts val="130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занятий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внеурочной  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деятельностью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C5F9"/>
                    </a:solidFill>
                  </a:tcPr>
                </a:tc>
              </a:tr>
              <a:tr h="672718">
                <a:tc>
                  <a:txBody>
                    <a:bodyPr/>
                    <a:lstStyle/>
                    <a:p>
                      <a:pPr marL="91440" marR="795655">
                        <a:lnSpc>
                          <a:spcPts val="1300"/>
                        </a:lnSpc>
                        <a:spcBef>
                          <a:spcPts val="30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обучающихся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во 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70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олимпиаде</a:t>
                      </a:r>
                      <a:r>
                        <a:rPr dirty="0" sz="1200" spc="12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20"/>
                        </a:lnSpc>
                        <a:spcBef>
                          <a:spcPts val="11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420"/>
                        </a:lnSpc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муниципальном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этапе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20"/>
                        </a:lnSpc>
                        <a:spcBef>
                          <a:spcPts val="11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42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региональном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этапе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ts val="1420"/>
                        </a:lnSpc>
                        <a:spcBef>
                          <a:spcPts val="110"/>
                        </a:spcBef>
                      </a:pP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участие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>
                        <a:lnSpc>
                          <a:spcPts val="142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заключительном</a:t>
                      </a:r>
                      <a:r>
                        <a:rPr dirty="0" sz="12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этапе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5696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75"/>
                        </a:spcBef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</a:t>
                      </a:r>
                      <a:r>
                        <a:rPr dirty="0" sz="1200" spc="3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76530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этапов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всероссийской 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олимпиады</a:t>
                      </a: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отсутствие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6510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муниципального</a:t>
                      </a:r>
                      <a:r>
                        <a:rPr dirty="0" sz="1200" spc="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этапа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95"/>
                        </a:lnSpc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0"/>
                        </a:lnSpc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олимпиады</a:t>
                      </a:r>
                      <a:r>
                        <a:rPr dirty="0" sz="1200" spc="1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51130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0"/>
                        </a:lnSpc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регионального</a:t>
                      </a:r>
                      <a:r>
                        <a:rPr dirty="0" sz="1200" spc="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этапа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833119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всероссийской 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олимпиады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212725">
                        <a:lnSpc>
                          <a:spcPts val="1300"/>
                        </a:lnSpc>
                        <a:spcBef>
                          <a:spcPts val="309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победителей 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dirty="0" sz="1200" spc="4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(или) </a:t>
                      </a: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призеров 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заключительного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>
                        <a:lnSpc>
                          <a:spcPts val="1195"/>
                        </a:lnSpc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этапа</a:t>
                      </a:r>
                      <a:r>
                        <a:rPr dirty="0" sz="1200" spc="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14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всероссийской</a:t>
                      </a:r>
                      <a:r>
                        <a:rPr dirty="0" sz="1200" spc="-25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710" marR="982344">
                        <a:lnSpc>
                          <a:spcPts val="1300"/>
                        </a:lnSpc>
                        <a:spcBef>
                          <a:spcPts val="85"/>
                        </a:spcBef>
                      </a:pPr>
                      <a:r>
                        <a:rPr dirty="0" sz="1200" spc="1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олимпиады 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школьников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78265">
                <a:tc>
                  <a:txBody>
                    <a:bodyPr/>
                    <a:lstStyle/>
                    <a:p>
                      <a:pPr marL="91440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Сетевая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форма</a:t>
                      </a:r>
                      <a:r>
                        <a:rPr dirty="0" sz="1200" spc="3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127000">
                        <a:lnSpc>
                          <a:spcPts val="1300"/>
                        </a:lnSpc>
                        <a:spcBef>
                          <a:spcPts val="90"/>
                        </a:spcBef>
                      </a:pP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(наличие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договора </a:t>
                      </a:r>
                      <a:r>
                        <a:rPr dirty="0" sz="1200" spc="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(-ов)</a:t>
                      </a:r>
                      <a:r>
                        <a:rPr dirty="0" sz="1200" spc="-1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532130">
                        <a:lnSpc>
                          <a:spcPts val="130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сетевой форме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15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программ;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248285">
                        <a:lnSpc>
                          <a:spcPts val="1310"/>
                        </a:lnSpc>
                        <a:spcBef>
                          <a:spcPts val="35"/>
                        </a:spcBef>
                      </a:pPr>
                      <a:r>
                        <a:rPr dirty="0" sz="1200" spc="8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наличие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программ,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реализуемых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0"/>
                        </a:lnSpc>
                      </a:pP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сетевой</a:t>
                      </a:r>
                      <a:r>
                        <a:rPr dirty="0" sz="1200" spc="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форме)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48309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не </a:t>
                      </a:r>
                      <a:r>
                        <a:rPr dirty="0" sz="1200" spc="9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осуществляется  </a:t>
                      </a:r>
                      <a:r>
                        <a:rPr dirty="0" sz="1200" spc="8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сетевая</a:t>
                      </a:r>
                      <a:r>
                        <a:rPr dirty="0" sz="1200" spc="17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5"/>
                        </a:lnSpc>
                      </a:pP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 marR="421640">
                        <a:lnSpc>
                          <a:spcPts val="1300"/>
                        </a:lnSpc>
                        <a:spcBef>
                          <a:spcPts val="95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бще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б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200" spc="-1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ва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те</a:t>
                      </a:r>
                      <a:r>
                        <a:rPr dirty="0" sz="1200" spc="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л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ьны</a:t>
                      </a:r>
                      <a:r>
                        <a:rPr dirty="0" sz="1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х  </a:t>
                      </a: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27355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осуществляется</a:t>
                      </a:r>
                      <a:r>
                        <a:rPr dirty="0" sz="1200" spc="-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сетевая  </a:t>
                      </a:r>
                      <a:r>
                        <a:rPr dirty="0" sz="1200" spc="9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форма</a:t>
                      </a:r>
                      <a:r>
                        <a:rPr dirty="0" sz="1200" spc="2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dirty="0" sz="1200" spc="-26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205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общеобразовательных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75"/>
                        </a:lnSpc>
                      </a:pPr>
                      <a:r>
                        <a:rPr dirty="0" sz="1200" spc="1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прог</a:t>
                      </a:r>
                      <a:r>
                        <a:rPr dirty="0" sz="1200" spc="-23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105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рамм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1346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57580">
                        <a:lnSpc>
                          <a:spcPts val="3285"/>
                        </a:lnSpc>
                      </a:pPr>
                      <a:r>
                        <a:rPr dirty="0" sz="2800">
                          <a:solidFill>
                            <a:srgbClr val="1B3181"/>
                          </a:solidFill>
                          <a:latin typeface="Tahoma"/>
                          <a:cs typeface="Tahoma"/>
                        </a:rPr>
                        <a:t>-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:title>Презентация PowerPoint</dc:title>
  <dcterms:created xsi:type="dcterms:W3CDTF">2025-04-17T18:49:27Z</dcterms:created>
  <dcterms:modified xsi:type="dcterms:W3CDTF">2025-04-17T18:49:27Z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2025-04-17T00:00:00Z</vt:filetime>
  </property>
</Properties>
</file>